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handoutMasterIdLst>
    <p:handoutMasterId r:id="rId52"/>
  </p:handoutMasterIdLst>
  <p:sldIdLst>
    <p:sldId id="281" r:id="rId2"/>
    <p:sldId id="271" r:id="rId3"/>
    <p:sldId id="335" r:id="rId4"/>
    <p:sldId id="257" r:id="rId5"/>
    <p:sldId id="258" r:id="rId6"/>
    <p:sldId id="260" r:id="rId7"/>
    <p:sldId id="275" r:id="rId8"/>
    <p:sldId id="288" r:id="rId9"/>
    <p:sldId id="284" r:id="rId10"/>
    <p:sldId id="318" r:id="rId11"/>
    <p:sldId id="285" r:id="rId12"/>
    <p:sldId id="316" r:id="rId13"/>
    <p:sldId id="319" r:id="rId14"/>
    <p:sldId id="323" r:id="rId15"/>
    <p:sldId id="321" r:id="rId16"/>
    <p:sldId id="322" r:id="rId17"/>
    <p:sldId id="317" r:id="rId18"/>
    <p:sldId id="325" r:id="rId19"/>
    <p:sldId id="326" r:id="rId20"/>
    <p:sldId id="327" r:id="rId21"/>
    <p:sldId id="328" r:id="rId22"/>
    <p:sldId id="329" r:id="rId23"/>
    <p:sldId id="330" r:id="rId24"/>
    <p:sldId id="332" r:id="rId25"/>
    <p:sldId id="331" r:id="rId26"/>
    <p:sldId id="287" r:id="rId27"/>
    <p:sldId id="297" r:id="rId28"/>
    <p:sldId id="302" r:id="rId29"/>
    <p:sldId id="299" r:id="rId30"/>
    <p:sldId id="300" r:id="rId31"/>
    <p:sldId id="309" r:id="rId32"/>
    <p:sldId id="301" r:id="rId33"/>
    <p:sldId id="310" r:id="rId34"/>
    <p:sldId id="312" r:id="rId35"/>
    <p:sldId id="313" r:id="rId36"/>
    <p:sldId id="314" r:id="rId37"/>
    <p:sldId id="315" r:id="rId38"/>
    <p:sldId id="334" r:id="rId39"/>
    <p:sldId id="382" r:id="rId40"/>
    <p:sldId id="291" r:id="rId41"/>
    <p:sldId id="303" r:id="rId42"/>
    <p:sldId id="304" r:id="rId43"/>
    <p:sldId id="311" r:id="rId44"/>
    <p:sldId id="307" r:id="rId45"/>
    <p:sldId id="276" r:id="rId46"/>
    <p:sldId id="279" r:id="rId47"/>
    <p:sldId id="280" r:id="rId48"/>
    <p:sldId id="333" r:id="rId49"/>
    <p:sldId id="270" r:id="rId50"/>
  </p:sldIdLst>
  <p:sldSz cx="18288000" cy="10287000"/>
  <p:notesSz cx="6858000" cy="9144000"/>
  <p:embeddedFontLst>
    <p:embeddedFont>
      <p:font typeface="Bebas Neue Bold" panose="020B0604020202020204" charset="0"/>
      <p:bold r:id="rId53"/>
    </p:embeddedFont>
    <p:embeddedFont>
      <p:font typeface="Calibri" panose="020F0502020204030204" pitchFamily="3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Open Sans Light Bold Italics" panose="020B0604020202020204" charset="0"/>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3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64DE60-5379-4389-AF85-29AFE4F3EAF6}" type="datetimeFigureOut">
              <a:rPr lang="en-IN" smtClean="0"/>
              <a:t>20-06-2023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B87F1D-004B-421A-A2A2-FFBB7A7F7D4D}"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6BA84-962B-4E3D-BFE6-DB4763018C53}" type="datetimeFigureOut">
              <a:rPr lang="en-IN" smtClean="0"/>
              <a:t>20-06-2023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A9C88-2511-4555-83F4-CFE389FCD60F}" type="slidenum">
              <a:rPr lang="en-IN" smtClean="0"/>
              <a:t>‹#›</a:t>
            </a:fld>
            <a:endParaRPr lang="en-IN"/>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5B3AC23-D725-4CCC-8BDB-046B41B18243}"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7EA6A-3EB0-4DBA-93BD-5A43A7043882}"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04C75-A7EE-4238-9174-B6E4F41540A2}"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521E56-0665-4C9D-AD4A-96BB63C30461}"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B24B24-CCA0-4F59-BD66-1E98F4A42AE1}"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336ED7-6CD2-41C9-8ECB-ABDEDE2894F5}"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4C85C4-9CDC-4FDF-8960-F7719BD9E87B}" type="datetime1">
              <a:rPr lang="en-US" smtClean="0"/>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254779-D156-45BB-8B69-F557F5C9F7FF}" type="datetime1">
              <a:rPr lang="en-US" smtClean="0"/>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8BE14-342E-48A1-BA66-E88580D051E6}" type="datetime1">
              <a:rPr lang="en-US" smtClean="0"/>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454489-CBF3-45BA-86F8-90A140547C98}"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963AA-F687-4B4E-95C4-474C08DC1805}"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AFD0B-CC95-484B-87E5-9BAF74714389}" type="datetime1">
              <a:rPr lang="en-US" smtClean="0"/>
              <a:t>6/20/2023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sv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5.svg"/><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1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58.jpeg"/><Relationship Id="rId5" Type="http://schemas.openxmlformats.org/officeDocument/2006/relationships/image" Target="../media/image15.png"/><Relationship Id="rId10" Type="http://schemas.openxmlformats.org/officeDocument/2006/relationships/image" Target="../media/image57.jpeg"/><Relationship Id="rId4" Type="http://schemas.openxmlformats.org/officeDocument/2006/relationships/image" Target="../media/image2.png"/><Relationship Id="rId9" Type="http://schemas.openxmlformats.org/officeDocument/2006/relationships/image" Target="../media/image56.jpe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7.jpe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image" Target="../media/image18.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png"/><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3.jpe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image" Target="../media/image22.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1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543530" y="8511778"/>
            <a:ext cx="16230600" cy="3550444"/>
          </a:xfrm>
          <a:prstGeom prst="rect">
            <a:avLst/>
          </a:prstGeom>
        </p:spPr>
      </p:pic>
      <p:pic>
        <p:nvPicPr>
          <p:cNvPr id="4" name="Picture 4"/>
          <p:cNvPicPr>
            <a:picLocks noChangeAspect="1"/>
          </p:cNvPicPr>
          <p:nvPr/>
        </p:nvPicPr>
        <p:blipFill>
          <a:blip r:embed="rId4"/>
          <a:srcRect/>
          <a:stretch>
            <a:fillRect/>
          </a:stretch>
        </p:blipFill>
        <p:spPr>
          <a:xfrm rot="-10345600">
            <a:off x="7227393" y="-1565094"/>
            <a:ext cx="16230600" cy="3130187"/>
          </a:xfrm>
          <a:prstGeom prst="rect">
            <a:avLst/>
          </a:prstGeom>
        </p:spPr>
      </p:pic>
      <p:sp>
        <p:nvSpPr>
          <p:cNvPr id="5" name="TextBox 5"/>
          <p:cNvSpPr txBox="1"/>
          <p:nvPr/>
        </p:nvSpPr>
        <p:spPr>
          <a:xfrm>
            <a:off x="2375647" y="1557735"/>
            <a:ext cx="13477712" cy="3683765"/>
          </a:xfrm>
          <a:prstGeom prst="rect">
            <a:avLst/>
          </a:prstGeom>
        </p:spPr>
        <p:txBody>
          <a:bodyPr lIns="0" tIns="0" rIns="0" bIns="0" rtlCol="0" anchor="t">
            <a:spAutoFit/>
          </a:bodyPr>
          <a:lstStyle/>
          <a:p>
            <a:pPr algn="ctr">
              <a:lnSpc>
                <a:spcPts val="31300"/>
              </a:lnSpc>
              <a:spcBef>
                <a:spcPct val="0"/>
              </a:spcBef>
            </a:pPr>
            <a:r>
              <a:rPr lang="en-US" sz="22400" dirty="0">
                <a:solidFill>
                  <a:srgbClr val="FFFFFF"/>
                </a:solidFill>
                <a:latin typeface="Times New Roman" panose="02020603050405020304" pitchFamily="18" charset="0"/>
                <a:cs typeface="Times New Roman" panose="02020603050405020304" pitchFamily="18" charset="0"/>
              </a:rPr>
              <a:t>EMO</a:t>
            </a:r>
            <a:r>
              <a:rPr lang="en-US" sz="22400" dirty="0">
                <a:solidFill>
                  <a:srgbClr val="E41F1F"/>
                </a:solidFill>
                <a:latin typeface="Times New Roman" panose="02020603050405020304" pitchFamily="18" charset="0"/>
                <a:cs typeface="Times New Roman" panose="02020603050405020304" pitchFamily="18" charset="0"/>
              </a:rPr>
              <a:t>SIC</a:t>
            </a:r>
            <a:endParaRPr lang="en-US" sz="22400" dirty="0">
              <a:solidFill>
                <a:srgbClr val="FFFFFF"/>
              </a:solidFill>
              <a:latin typeface="Times New Roman" panose="02020603050405020304" pitchFamily="18" charset="0"/>
              <a:cs typeface="Times New Roman" panose="02020603050405020304" pitchFamily="18" charset="0"/>
            </a:endParaRP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5554" y="525373"/>
            <a:ext cx="1116574" cy="1116574"/>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5272" y="415453"/>
            <a:ext cx="1116574" cy="1116574"/>
          </a:xfrm>
          <a:prstGeom prst="rect">
            <a:avLst/>
          </a:prstGeom>
        </p:spPr>
      </p:pic>
      <p:sp>
        <p:nvSpPr>
          <p:cNvPr id="10" name="TextBox 10"/>
          <p:cNvSpPr txBox="1"/>
          <p:nvPr/>
        </p:nvSpPr>
        <p:spPr>
          <a:xfrm>
            <a:off x="10134600" y="6367352"/>
            <a:ext cx="6096000" cy="3016788"/>
          </a:xfrm>
          <a:prstGeom prst="rect">
            <a:avLst/>
          </a:prstGeom>
        </p:spPr>
        <p:txBody>
          <a:bodyPr wrap="square" lIns="0" tIns="0" rIns="0" bIns="0" rtlCol="0" anchor="t">
            <a:spAutoFit/>
          </a:bodyPr>
          <a:lstStyle/>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Presented by :</a:t>
            </a:r>
          </a:p>
          <a:p>
            <a:endPar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endParaRPr>
          </a:p>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Aswin Animon (AIK19CS020) </a:t>
            </a:r>
          </a:p>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Antony A </a:t>
            </a:r>
            <a:r>
              <a:rPr lang="en-IN" sz="2800" dirty="0" err="1">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Chirayath</a:t>
            </a:r>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(AIK19CS015)</a:t>
            </a:r>
          </a:p>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Aravind S Menon (AIK19CS017) </a:t>
            </a:r>
          </a:p>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Arun Prasad M (AIK19CS019)</a:t>
            </a:r>
          </a:p>
          <a:p>
            <a:pPr algn="ctr">
              <a:lnSpc>
                <a:spcPts val="3605"/>
              </a:lnSpc>
              <a:spcBef>
                <a:spcPct val="0"/>
              </a:spcBef>
            </a:pPr>
            <a:endParaRPr lang="en-US" sz="2575" spc="584"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1"/>
          <p:cNvSpPr txBox="1"/>
          <p:nvPr/>
        </p:nvSpPr>
        <p:spPr>
          <a:xfrm>
            <a:off x="2601413" y="4794125"/>
            <a:ext cx="13477712" cy="347162"/>
          </a:xfrm>
          <a:prstGeom prst="rect">
            <a:avLst/>
          </a:prstGeom>
        </p:spPr>
        <p:txBody>
          <a:bodyPr lIns="0" tIns="0" rIns="0" bIns="0" rtlCol="0" anchor="t">
            <a:spAutoFit/>
          </a:bodyPr>
          <a:lstStyle/>
          <a:p>
            <a:pPr algn="ctr">
              <a:lnSpc>
                <a:spcPts val="2915"/>
              </a:lnSpc>
              <a:spcBef>
                <a:spcPct val="0"/>
              </a:spcBef>
            </a:pPr>
            <a:r>
              <a:rPr lang="en-US" sz="2080" spc="1665" dirty="0">
                <a:solidFill>
                  <a:srgbClr val="FFFFFF"/>
                </a:solidFill>
                <a:latin typeface="Open Sans" panose="020B0606030504020204"/>
              </a:rPr>
              <a:t>EMOTION BASED MUSIC PLAYER</a:t>
            </a: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56154" y="8754973"/>
            <a:ext cx="1116574" cy="1116574"/>
          </a:xfrm>
          <a:prstGeom prst="rect">
            <a:avLst/>
          </a:prstGeom>
        </p:spPr>
      </p:pic>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5872" y="8645053"/>
            <a:ext cx="1116574" cy="1116574"/>
          </a:xfrm>
          <a:prstGeom prst="rect">
            <a:avLst/>
          </a:prstGeom>
        </p:spPr>
      </p:pic>
      <p:sp>
        <p:nvSpPr>
          <p:cNvPr id="17" name="TextBox 10"/>
          <p:cNvSpPr txBox="1"/>
          <p:nvPr/>
        </p:nvSpPr>
        <p:spPr>
          <a:xfrm>
            <a:off x="1531846" y="6365078"/>
            <a:ext cx="5672882" cy="1724126"/>
          </a:xfrm>
          <a:prstGeom prst="rect">
            <a:avLst/>
          </a:prstGeom>
        </p:spPr>
        <p:txBody>
          <a:bodyPr wrap="square" lIns="0" tIns="0" rIns="0" bIns="0" rtlCol="0" anchor="t">
            <a:spAutoFit/>
          </a:bodyPr>
          <a:lstStyle/>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Guided by :</a:t>
            </a:r>
          </a:p>
          <a:p>
            <a:endPar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endParaRPr>
          </a:p>
          <a:p>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Prof. </a:t>
            </a:r>
            <a:r>
              <a:rPr lang="en-IN" sz="2800" dirty="0" err="1">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Nisy</a:t>
            </a:r>
            <a:r>
              <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 John </a:t>
            </a:r>
            <a:r>
              <a:rPr lang="en-IN" sz="2800" dirty="0" err="1">
                <a:solidFill>
                  <a:srgbClr val="E41F1F"/>
                </a:solidFill>
                <a:latin typeface="Times New Roman" panose="02020603050405020304" pitchFamily="18" charset="0"/>
                <a:ea typeface="Open Sans" panose="020B0606030504020204" pitchFamily="34" charset="0"/>
                <a:cs typeface="Times New Roman" panose="02020603050405020304" pitchFamily="18" charset="0"/>
              </a:rPr>
              <a:t>Panicker</a:t>
            </a:r>
            <a:endParaRPr lang="en-IN" sz="2800" dirty="0">
              <a:solidFill>
                <a:srgbClr val="E41F1F"/>
              </a:solidFill>
              <a:latin typeface="Times New Roman" panose="02020603050405020304" pitchFamily="18" charset="0"/>
              <a:ea typeface="Open Sans" panose="020B0606030504020204" pitchFamily="34" charset="0"/>
              <a:cs typeface="Times New Roman" panose="02020603050405020304" pitchFamily="18" charset="0"/>
            </a:endParaRPr>
          </a:p>
          <a:p>
            <a:pPr algn="ctr">
              <a:lnSpc>
                <a:spcPts val="3605"/>
              </a:lnSpc>
              <a:spcBef>
                <a:spcPct val="0"/>
              </a:spcBef>
            </a:pPr>
            <a:endParaRPr lang="en-US" sz="2575" spc="584"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6"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ACTIVITY  </a:t>
            </a:r>
            <a:r>
              <a:rPr lang="en-US" sz="7500" dirty="0">
                <a:solidFill>
                  <a:srgbClr val="E41F1F"/>
                </a:solidFill>
                <a:latin typeface="Times New Roman" panose="02020603050405020304" pitchFamily="18" charset="0"/>
                <a:cs typeface="Times New Roman" panose="02020603050405020304" pitchFamily="18" charset="0"/>
              </a:rPr>
              <a:t>DIAGRAM</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10</a:t>
            </a:r>
          </a:p>
        </p:txBody>
      </p:sp>
      <p:pic>
        <p:nvPicPr>
          <p:cNvPr id="10" name="Picture 9"/>
          <p:cNvPicPr>
            <a:picLocks noChangeAspect="1"/>
          </p:cNvPicPr>
          <p:nvPr/>
        </p:nvPicPr>
        <p:blipFill>
          <a:blip r:embed="rId5"/>
          <a:stretch>
            <a:fillRect/>
          </a:stretch>
        </p:blipFill>
        <p:spPr>
          <a:xfrm>
            <a:off x="5878547" y="3078628"/>
            <a:ext cx="6530906" cy="6096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SE</a:t>
            </a:r>
            <a:r>
              <a:rPr lang="en-US" sz="7500" dirty="0">
                <a:solidFill>
                  <a:schemeClr val="bg1"/>
                </a:solidFill>
                <a:latin typeface="Times New Roman" panose="02020603050405020304" pitchFamily="18" charset="0"/>
                <a:cs typeface="Times New Roman" panose="02020603050405020304" pitchFamily="18" charset="0"/>
              </a:rPr>
              <a:t>Q</a:t>
            </a:r>
            <a:r>
              <a:rPr lang="en-US" sz="7500" dirty="0">
                <a:solidFill>
                  <a:srgbClr val="FFFFFF"/>
                </a:solidFill>
                <a:latin typeface="Times New Roman" panose="02020603050405020304" pitchFamily="18" charset="0"/>
                <a:cs typeface="Times New Roman" panose="02020603050405020304" pitchFamily="18" charset="0"/>
              </a:rPr>
              <a:t>UENCE  </a:t>
            </a:r>
            <a:r>
              <a:rPr lang="en-US" sz="7500" dirty="0">
                <a:solidFill>
                  <a:srgbClr val="E41F1F"/>
                </a:solidFill>
                <a:latin typeface="Times New Roman" panose="02020603050405020304" pitchFamily="18" charset="0"/>
                <a:cs typeface="Times New Roman" panose="02020603050405020304" pitchFamily="18" charset="0"/>
              </a:rPr>
              <a:t>DIAGRAM</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11</a:t>
            </a:r>
          </a:p>
        </p:txBody>
      </p:sp>
      <p:pic>
        <p:nvPicPr>
          <p:cNvPr id="9" name="Picture 8"/>
          <p:cNvPicPr>
            <a:picLocks noChangeAspect="1"/>
          </p:cNvPicPr>
          <p:nvPr/>
        </p:nvPicPr>
        <p:blipFill>
          <a:blip r:embed="rId5"/>
          <a:stretch>
            <a:fillRect/>
          </a:stretch>
        </p:blipFill>
        <p:spPr>
          <a:xfrm>
            <a:off x="6039329" y="3429000"/>
            <a:ext cx="6209343" cy="54171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7548" y="0"/>
            <a:ext cx="3585683" cy="10676970"/>
          </a:xfrm>
          <a:prstGeom prst="rect">
            <a:avLst/>
          </a:prstGeom>
        </p:spPr>
      </p:pic>
      <p:pic>
        <p:nvPicPr>
          <p:cNvPr id="4" name="Picture 4"/>
          <p:cNvPicPr>
            <a:picLocks noChangeAspect="1"/>
          </p:cNvPicPr>
          <p:nvPr/>
        </p:nvPicPr>
        <p:blipFill>
          <a:blip r:embed="rId4"/>
          <a:srcRect l="107" r="107"/>
          <a:stretch>
            <a:fillRect/>
          </a:stretch>
        </p:blipFill>
        <p:spPr>
          <a:xfrm>
            <a:off x="14469564" y="0"/>
            <a:ext cx="6210305" cy="10287000"/>
          </a:xfrm>
          <a:prstGeom prst="rect">
            <a:avLst/>
          </a:prstGeom>
        </p:spPr>
      </p:pic>
      <p:sp>
        <p:nvSpPr>
          <p:cNvPr id="6" name="TextBox 6"/>
          <p:cNvSpPr txBox="1"/>
          <p:nvPr/>
        </p:nvSpPr>
        <p:spPr>
          <a:xfrm>
            <a:off x="2448055" y="4165829"/>
            <a:ext cx="13391890" cy="1955343"/>
          </a:xfrm>
          <a:prstGeom prst="rect">
            <a:avLst/>
          </a:prstGeom>
        </p:spPr>
        <p:txBody>
          <a:bodyPr wrap="square" lIns="0" tIns="0" rIns="0" bIns="0" rtlCol="0" anchor="t">
            <a:spAutoFit/>
          </a:bodyPr>
          <a:lstStyle/>
          <a:p>
            <a:pPr algn="ctr">
              <a:lnSpc>
                <a:spcPts val="6515"/>
              </a:lnSpc>
              <a:spcBef>
                <a:spcPct val="0"/>
              </a:spcBef>
            </a:pPr>
            <a:r>
              <a:rPr lang="en-US" sz="12000" dirty="0">
                <a:solidFill>
                  <a:srgbClr val="FFFFFF"/>
                </a:solidFill>
                <a:latin typeface="Times New Roman" panose="02020603050405020304" pitchFamily="18" charset="0"/>
                <a:cs typeface="Times New Roman" panose="02020603050405020304" pitchFamily="18" charset="0"/>
              </a:rPr>
              <a:t>IMPLEM</a:t>
            </a:r>
            <a:r>
              <a:rPr lang="en-US" sz="120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ENTATION</a:t>
            </a:r>
          </a:p>
          <a:p>
            <a:pPr algn="ctr">
              <a:lnSpc>
                <a:spcPts val="6515"/>
              </a:lnSpc>
              <a:spcBef>
                <a:spcPct val="0"/>
              </a:spcBef>
            </a:pPr>
            <a:endParaRPr lang="en-US" sz="15000" dirty="0">
              <a:solidFill>
                <a:srgbClr val="FFFFFF"/>
              </a:solidFill>
              <a:latin typeface="Open Sans Light Bold Italics" panose="020B08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652052" y="1202725"/>
            <a:ext cx="2791301" cy="279130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376360" y="927938"/>
            <a:ext cx="2791301" cy="279130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30256" y="7031398"/>
            <a:ext cx="2791301" cy="279130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05948" y="6756611"/>
            <a:ext cx="2791301" cy="2791301"/>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9" name="Picture 9"/>
          <p:cNvPicPr>
            <a:picLocks noChangeAspect="1"/>
          </p:cNvPicPr>
          <p:nvPr/>
        </p:nvPicPr>
        <p:blipFill>
          <a:blip r:embed="rId3"/>
          <a:srcRect/>
          <a:stretch>
            <a:fillRect/>
          </a:stretch>
        </p:blipFill>
        <p:spPr>
          <a:xfrm rot="-10345600">
            <a:off x="11032512" y="-1059319"/>
            <a:ext cx="10985533" cy="2118639"/>
          </a:xfrm>
          <a:prstGeom prst="rect">
            <a:avLst/>
          </a:prstGeom>
        </p:spPr>
      </p:pic>
      <p:sp>
        <p:nvSpPr>
          <p:cNvPr id="11" name="TextBox 11"/>
          <p:cNvSpPr txBox="1"/>
          <p:nvPr/>
        </p:nvSpPr>
        <p:spPr>
          <a:xfrm>
            <a:off x="9596195" y="2337203"/>
            <a:ext cx="6830658"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HARDWARE</a:t>
            </a:r>
          </a:p>
        </p:txBody>
      </p:sp>
      <p:sp>
        <p:nvSpPr>
          <p:cNvPr id="12" name="TextBox 12"/>
          <p:cNvSpPr txBox="1"/>
          <p:nvPr/>
        </p:nvSpPr>
        <p:spPr>
          <a:xfrm>
            <a:off x="9596194" y="3178369"/>
            <a:ext cx="6830657" cy="1235338"/>
          </a:xfrm>
          <a:prstGeom prst="rect">
            <a:avLst/>
          </a:prstGeom>
        </p:spPr>
        <p:txBody>
          <a:bodyPr wrap="square" lIns="0" tIns="0" rIns="0" bIns="0" rtlCol="0" anchor="t">
            <a:spAutoFit/>
          </a:bodyPr>
          <a:lstStyle/>
          <a:p>
            <a:pPr>
              <a:lnSpc>
                <a:spcPts val="10500"/>
              </a:lnSpc>
              <a:spcBef>
                <a:spcPct val="0"/>
              </a:spcBef>
            </a:pPr>
            <a:r>
              <a:rPr lang="en-US" sz="7500" dirty="0">
                <a:solidFill>
                  <a:srgbClr val="E41F1F"/>
                </a:solidFill>
                <a:latin typeface="Times New Roman" panose="02020603050405020304" pitchFamily="18" charset="0"/>
                <a:cs typeface="Times New Roman" panose="02020603050405020304" pitchFamily="18" charset="0"/>
              </a:rPr>
              <a:t>REQUIREMENT</a:t>
            </a:r>
          </a:p>
        </p:txBody>
      </p:sp>
      <p:sp>
        <p:nvSpPr>
          <p:cNvPr id="13" name="TextBox 13"/>
          <p:cNvSpPr txBox="1"/>
          <p:nvPr/>
        </p:nvSpPr>
        <p:spPr>
          <a:xfrm>
            <a:off x="10097516" y="4517587"/>
            <a:ext cx="6971284" cy="1107996"/>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Intel i5 or </a:t>
            </a:r>
            <a:r>
              <a:rPr lang="en-US" sz="2400" dirty="0">
                <a:solidFill>
                  <a:schemeClr val="bg1"/>
                </a:solidFill>
                <a:latin typeface="Times New Roman" panose="02020603050405020304" pitchFamily="18" charset="0"/>
                <a:cs typeface="Times New Roman" panose="02020603050405020304" pitchFamily="18" charset="0"/>
              </a:rPr>
              <a:t>R</a:t>
            </a:r>
            <a:r>
              <a:rPr lang="en-US" sz="2400" dirty="0">
                <a:solidFill>
                  <a:schemeClr val="bg1"/>
                </a:solidFill>
                <a:effectLst/>
                <a:latin typeface="Times New Roman" panose="02020603050405020304" pitchFamily="18" charset="0"/>
                <a:cs typeface="Times New Roman" panose="02020603050405020304" pitchFamily="18" charset="0"/>
              </a:rPr>
              <a:t>yzen 5</a:t>
            </a:r>
          </a:p>
          <a:p>
            <a:pPr marL="285750" indent="-285750" algn="just">
              <a:buClr>
                <a:srgbClr val="FF0000"/>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8gb ram</a:t>
            </a:r>
          </a:p>
          <a:p>
            <a:pPr marL="285750" indent="-285750" algn="just">
              <a:buClr>
                <a:srgbClr val="FF0000"/>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Web cam</a:t>
            </a:r>
            <a:endParaRPr lang="en-US" sz="1600" dirty="0">
              <a:solidFill>
                <a:srgbClr val="FFFFFF"/>
              </a:solidFill>
              <a:latin typeface="Open Sans" panose="020B0606030504020204"/>
            </a:endParaRPr>
          </a:p>
        </p:txBody>
      </p:sp>
      <p:pic>
        <p:nvPicPr>
          <p:cNvPr id="18" name="Picture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024526" y="1608519"/>
            <a:ext cx="900487" cy="900487"/>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935586" y="1519871"/>
            <a:ext cx="900487" cy="900487"/>
          </a:xfrm>
          <a:prstGeom prst="rect">
            <a:avLst/>
          </a:prstGeom>
        </p:spPr>
      </p:pic>
      <p:grpSp>
        <p:nvGrpSpPr>
          <p:cNvPr id="15" name="Group 6"/>
          <p:cNvGrpSpPr>
            <a:grpSpLocks noChangeAspect="1"/>
          </p:cNvGrpSpPr>
          <p:nvPr/>
        </p:nvGrpSpPr>
        <p:grpSpPr>
          <a:xfrm>
            <a:off x="965076" y="58843"/>
            <a:ext cx="6021303" cy="10169314"/>
            <a:chOff x="0" y="0"/>
            <a:chExt cx="13716000" cy="23164800"/>
          </a:xfrm>
        </p:grpSpPr>
        <p:sp>
          <p:nvSpPr>
            <p:cNvPr id="16"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6"/>
              <a:stretch>
                <a:fillRect t="-178" b="-178"/>
              </a:stretch>
            </a:blipFill>
          </p:spPr>
        </p:sp>
        <p:sp>
          <p:nvSpPr>
            <p:cNvPr id="17"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7"/>
              <a:stretch>
                <a:fillRect l="-80869" r="-47017"/>
              </a:stretch>
            </a:blipFill>
          </p:spPr>
        </p:sp>
      </p:grpSp>
      <p:pic>
        <p:nvPicPr>
          <p:cNvPr id="21" name="Picture 10"/>
          <p:cNvPicPr>
            <a:picLocks noChangeAspect="1"/>
          </p:cNvPicPr>
          <p:nvPr/>
        </p:nvPicPr>
        <p:blipFill>
          <a:blip r:embed="rId8"/>
          <a:srcRect/>
          <a:stretch>
            <a:fillRect/>
          </a:stretch>
        </p:blipFill>
        <p:spPr>
          <a:xfrm rot="136992">
            <a:off x="-3910146" y="8658982"/>
            <a:ext cx="13194124" cy="2886215"/>
          </a:xfrm>
          <a:prstGeom prst="rect">
            <a:avLst/>
          </a:prstGeom>
        </p:spPr>
      </p:pic>
      <p:sp>
        <p:nvSpPr>
          <p:cNvPr id="22" name="TextBox 21"/>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13</a:t>
            </a:r>
          </a:p>
        </p:txBody>
      </p:sp>
      <p:sp>
        <p:nvSpPr>
          <p:cNvPr id="23" name="TextBox 11"/>
          <p:cNvSpPr txBox="1"/>
          <p:nvPr/>
        </p:nvSpPr>
        <p:spPr>
          <a:xfrm>
            <a:off x="9596195" y="5798101"/>
            <a:ext cx="6830658"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SOFTWARE</a:t>
            </a:r>
          </a:p>
        </p:txBody>
      </p:sp>
      <p:sp>
        <p:nvSpPr>
          <p:cNvPr id="24" name="TextBox 12"/>
          <p:cNvSpPr txBox="1"/>
          <p:nvPr/>
        </p:nvSpPr>
        <p:spPr>
          <a:xfrm>
            <a:off x="9596195" y="6695692"/>
            <a:ext cx="6830656" cy="1235338"/>
          </a:xfrm>
          <a:prstGeom prst="rect">
            <a:avLst/>
          </a:prstGeom>
        </p:spPr>
        <p:txBody>
          <a:bodyPr wrap="square" lIns="0" tIns="0" rIns="0" bIns="0" rtlCol="0" anchor="t">
            <a:spAutoFit/>
          </a:bodyPr>
          <a:lstStyle/>
          <a:p>
            <a:pPr>
              <a:lnSpc>
                <a:spcPts val="10500"/>
              </a:lnSpc>
              <a:spcBef>
                <a:spcPct val="0"/>
              </a:spcBef>
            </a:pPr>
            <a:r>
              <a:rPr lang="en-US" sz="7500" dirty="0">
                <a:solidFill>
                  <a:srgbClr val="E41F1F"/>
                </a:solidFill>
                <a:latin typeface="Times New Roman" panose="02020603050405020304" pitchFamily="18" charset="0"/>
                <a:cs typeface="Times New Roman" panose="02020603050405020304" pitchFamily="18" charset="0"/>
              </a:rPr>
              <a:t>REQUIREMENT</a:t>
            </a:r>
          </a:p>
        </p:txBody>
      </p:sp>
      <p:sp>
        <p:nvSpPr>
          <p:cNvPr id="25" name="TextBox 13"/>
          <p:cNvSpPr txBox="1"/>
          <p:nvPr/>
        </p:nvSpPr>
        <p:spPr>
          <a:xfrm>
            <a:off x="10097516" y="8003209"/>
            <a:ext cx="6971284" cy="738664"/>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Any browser that supports HTML5 like Chrome, </a:t>
            </a:r>
            <a:r>
              <a:rPr lang="en-US" sz="2400" dirty="0" err="1">
                <a:solidFill>
                  <a:srgbClr val="FFFFFF"/>
                </a:solidFill>
                <a:latin typeface="Times New Roman" panose="02020603050405020304" pitchFamily="18" charset="0"/>
                <a:cs typeface="Times New Roman" panose="02020603050405020304" pitchFamily="18" charset="0"/>
              </a:rPr>
              <a:t>firefox</a:t>
            </a:r>
            <a:r>
              <a:rPr lang="en-US" sz="2400" dirty="0">
                <a:solidFill>
                  <a:srgbClr val="FFFFFF"/>
                </a:solidFill>
                <a:latin typeface="Times New Roman" panose="02020603050405020304" pitchFamily="18" charset="0"/>
                <a:cs typeface="Times New Roman" panose="02020603050405020304" pitchFamily="18" charset="0"/>
              </a:rPr>
              <a:t>, opera, </a:t>
            </a:r>
            <a:r>
              <a:rPr lang="en-US" sz="2400" dirty="0" err="1">
                <a:solidFill>
                  <a:srgbClr val="FFFFFF"/>
                </a:solidFill>
                <a:latin typeface="Times New Roman" panose="02020603050405020304" pitchFamily="18" charset="0"/>
                <a:cs typeface="Times New Roman" panose="02020603050405020304" pitchFamily="18" charset="0"/>
              </a:rPr>
              <a:t>etc</a:t>
            </a:r>
            <a:endParaRPr lang="en-US" sz="24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sp>
        <p:nvSpPr>
          <p:cNvPr id="11" name="TextBox 9"/>
          <p:cNvSpPr txBox="1"/>
          <p:nvPr/>
        </p:nvSpPr>
        <p:spPr>
          <a:xfrm>
            <a:off x="3039718" y="1580377"/>
            <a:ext cx="10896600" cy="7943649"/>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3200" dirty="0" err="1">
                <a:solidFill>
                  <a:schemeClr val="bg1"/>
                </a:solidFill>
                <a:latin typeface="Times New Roman" panose="02020603050405020304" pitchFamily="18" charset="0"/>
                <a:cs typeface="Times New Roman" panose="02020603050405020304" pitchFamily="18" charset="0"/>
              </a:rPr>
              <a:t>Haar</a:t>
            </a:r>
            <a:r>
              <a:rPr lang="en-US" sz="3200" dirty="0">
                <a:solidFill>
                  <a:schemeClr val="bg1"/>
                </a:solidFill>
                <a:latin typeface="Times New Roman" panose="02020603050405020304" pitchFamily="18" charset="0"/>
                <a:cs typeface="Times New Roman" panose="02020603050405020304" pitchFamily="18" charset="0"/>
              </a:rPr>
              <a:t> Cascade </a:t>
            </a:r>
            <a:r>
              <a:rPr lang="en-US" sz="3200" dirty="0" err="1">
                <a:solidFill>
                  <a:schemeClr val="bg1"/>
                </a:solidFill>
                <a:latin typeface="Times New Roman" panose="02020603050405020304" pitchFamily="18" charset="0"/>
                <a:cs typeface="Times New Roman" panose="02020603050405020304" pitchFamily="18" charset="0"/>
              </a:rPr>
              <a:t>Frontalface</a:t>
            </a:r>
            <a:r>
              <a:rPr lang="en-US" sz="3200" dirty="0">
                <a:solidFill>
                  <a:schemeClr val="bg1"/>
                </a:solidFill>
                <a:latin typeface="Times New Roman" panose="02020603050405020304" pitchFamily="18" charset="0"/>
                <a:cs typeface="Times New Roman" panose="02020603050405020304" pitchFamily="18" charset="0"/>
              </a:rPr>
              <a:t> Algorithm</a:t>
            </a:r>
          </a:p>
          <a:p>
            <a:pPr marL="800100" lvl="1" indent="-342900" algn="just">
              <a:buClr>
                <a:srgbClr val="FF0000"/>
              </a:buClr>
              <a:buFont typeface="Arial" panose="020B0604020202020204" pitchFamily="34" charset="0"/>
              <a:buChar char="•"/>
            </a:pPr>
            <a:r>
              <a:rPr lang="en-US" sz="2400" b="0" i="0" dirty="0" err="1">
                <a:solidFill>
                  <a:schemeClr val="bg1"/>
                </a:solidFill>
                <a:effectLst/>
                <a:latin typeface="Times New Roman" panose="02020603050405020304" pitchFamily="18" charset="0"/>
                <a:cs typeface="Times New Roman" panose="02020603050405020304" pitchFamily="18" charset="0"/>
              </a:rPr>
              <a:t>Haar</a:t>
            </a:r>
            <a:r>
              <a:rPr lang="en-US" sz="2400" b="0" i="0" dirty="0">
                <a:solidFill>
                  <a:schemeClr val="bg1"/>
                </a:solidFill>
                <a:effectLst/>
                <a:latin typeface="Times New Roman" panose="02020603050405020304" pitchFamily="18" charset="0"/>
                <a:cs typeface="Times New Roman" panose="02020603050405020304" pitchFamily="18" charset="0"/>
              </a:rPr>
              <a:t> cascade is an algorithm that can detect objects in images, irrespective of their scale in image and location</a:t>
            </a:r>
            <a:r>
              <a:rPr lang="en-US" sz="2400" b="0" i="0" dirty="0">
                <a:solidFill>
                  <a:srgbClr val="202124"/>
                </a:solidFill>
                <a:effectLst/>
                <a:latin typeface="Google Sans"/>
              </a:rPr>
              <a:t>. </a:t>
            </a:r>
            <a:r>
              <a:rPr lang="en-US" sz="2400" b="0" i="0" dirty="0">
                <a:solidFill>
                  <a:schemeClr val="bg1"/>
                </a:solidFill>
                <a:effectLst/>
                <a:latin typeface="Times New Roman" panose="02020603050405020304" pitchFamily="18" charset="0"/>
                <a:cs typeface="Times New Roman" panose="02020603050405020304" pitchFamily="18" charset="0"/>
              </a:rPr>
              <a:t>Here, i</a:t>
            </a:r>
            <a:r>
              <a:rPr lang="en-US" sz="2400" dirty="0">
                <a:solidFill>
                  <a:schemeClr val="bg1"/>
                </a:solidFill>
                <a:latin typeface="Times New Roman" panose="02020603050405020304" pitchFamily="18" charset="0"/>
                <a:cs typeface="Times New Roman" panose="02020603050405020304" pitchFamily="18" charset="0"/>
              </a:rPr>
              <a:t>t is used for the detection of faces.</a:t>
            </a:r>
          </a:p>
          <a:p>
            <a:pPr lvl="2" algn="just">
              <a:buClr>
                <a:srgbClr val="FF0000"/>
              </a:buCl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Simple Convolution Neural Network</a:t>
            </a:r>
          </a:p>
          <a:p>
            <a:pPr marL="800100" lvl="1" indent="-342900" algn="just">
              <a:buClr>
                <a:srgbClr val="FF0000"/>
              </a:buClr>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A CNN is a kind of network architecture for deep learning algorithms and is specifically used for image recognition and tasks involving pixel data processing. Here, we have trained the simpl</a:t>
            </a:r>
            <a:r>
              <a:rPr lang="en-US" sz="2400" dirty="0">
                <a:solidFill>
                  <a:schemeClr val="bg1"/>
                </a:solidFill>
                <a:latin typeface="Times New Roman" panose="02020603050405020304" pitchFamily="18" charset="0"/>
                <a:cs typeface="Times New Roman" panose="02020603050405020304" pitchFamily="18" charset="0"/>
              </a:rPr>
              <a:t>e CNN with</a:t>
            </a:r>
            <a:r>
              <a:rPr lang="en-US" sz="2400" b="0" i="0" dirty="0">
                <a:solidFill>
                  <a:schemeClr val="bg1"/>
                </a:solidFill>
                <a:effectLst/>
                <a:latin typeface="Times New Roman" panose="02020603050405020304" pitchFamily="18" charset="0"/>
                <a:cs typeface="Times New Roman" panose="02020603050405020304" pitchFamily="18" charset="0"/>
              </a:rPr>
              <a:t> the FER-2013 dataset</a:t>
            </a:r>
            <a:r>
              <a:rPr lang="en-US" sz="2400" b="0" i="0" dirty="0">
                <a:solidFill>
                  <a:srgbClr val="202124"/>
                </a:solidFill>
                <a:effectLst/>
                <a:latin typeface="Google Sans"/>
              </a:rPr>
              <a:t>.</a:t>
            </a:r>
            <a:r>
              <a:rPr lang="en-US" sz="2400" dirty="0">
                <a:solidFill>
                  <a:schemeClr val="bg1"/>
                </a:solidFill>
                <a:latin typeface="Times New Roman" panose="02020603050405020304" pitchFamily="18" charset="0"/>
                <a:cs typeface="Times New Roman" panose="02020603050405020304" pitchFamily="18" charset="0"/>
              </a:rPr>
              <a:t> for recognizing 7 different emotions. </a:t>
            </a:r>
          </a:p>
          <a:p>
            <a:pPr algn="just">
              <a:buClr>
                <a:srgbClr val="FF0000"/>
              </a:buClr>
            </a:pPr>
            <a:endParaRPr lang="en-US" sz="32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Basic Working</a:t>
            </a:r>
            <a:endParaRPr lang="en-US" sz="2400" dirty="0">
              <a:solidFill>
                <a:schemeClr val="bg1"/>
              </a:solidFill>
              <a:latin typeface="Times New Roman" panose="02020603050405020304" pitchFamily="18" charset="0"/>
              <a:cs typeface="Times New Roman" panose="02020603050405020304" pitchFamily="18" charset="0"/>
            </a:endParaRPr>
          </a:p>
          <a:p>
            <a:pPr marL="800100" lvl="1" indent="-342900" algn="just">
              <a:buClr>
                <a:srgbClr val="FF0000"/>
              </a:buClr>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Essentially, how the EMOSIC works is that it runs off a website that hosts the music player, then it sends a request through the backend and calls the emotion detection function. From there a window with webcam access will pop up for the detection </a:t>
            </a:r>
            <a:r>
              <a:rPr lang="en-US" sz="2400" dirty="0">
                <a:solidFill>
                  <a:schemeClr val="bg1"/>
                </a:solidFill>
                <a:latin typeface="Times New Roman" panose="02020603050405020304" pitchFamily="18" charset="0"/>
                <a:cs typeface="Times New Roman" panose="02020603050405020304" pitchFamily="18" charset="0"/>
              </a:rPr>
              <a:t>and i</a:t>
            </a:r>
            <a:r>
              <a:rPr lang="en-US" sz="2400" b="0" i="0" dirty="0">
                <a:solidFill>
                  <a:schemeClr val="bg1"/>
                </a:solidFill>
                <a:effectLst/>
                <a:latin typeface="Times New Roman" panose="02020603050405020304" pitchFamily="18" charset="0"/>
                <a:cs typeface="Times New Roman" panose="02020603050405020304" pitchFamily="18" charset="0"/>
              </a:rPr>
              <a:t>t will first try to locate the person's face by utilizing the </a:t>
            </a:r>
            <a:r>
              <a:rPr lang="en-US" sz="2400" b="0" i="0" dirty="0" err="1">
                <a:solidFill>
                  <a:schemeClr val="bg1"/>
                </a:solidFill>
                <a:effectLst/>
                <a:latin typeface="Times New Roman" panose="02020603050405020304" pitchFamily="18" charset="0"/>
                <a:cs typeface="Times New Roman" panose="02020603050405020304" pitchFamily="18" charset="0"/>
              </a:rPr>
              <a:t>Haar</a:t>
            </a:r>
            <a:r>
              <a:rPr lang="en-US" sz="2400" b="0" i="0" dirty="0">
                <a:solidFill>
                  <a:schemeClr val="bg1"/>
                </a:solidFill>
                <a:effectLst/>
                <a:latin typeface="Times New Roman" panose="02020603050405020304" pitchFamily="18" charset="0"/>
                <a:cs typeface="Times New Roman" panose="02020603050405020304" pitchFamily="18" charset="0"/>
              </a:rPr>
              <a:t> Cascade </a:t>
            </a:r>
            <a:r>
              <a:rPr lang="en-US" sz="2400" b="0" i="0" dirty="0" err="1">
                <a:solidFill>
                  <a:schemeClr val="bg1"/>
                </a:solidFill>
                <a:effectLst/>
                <a:latin typeface="Times New Roman" panose="02020603050405020304" pitchFamily="18" charset="0"/>
                <a:cs typeface="Times New Roman" panose="02020603050405020304" pitchFamily="18" charset="0"/>
              </a:rPr>
              <a:t>Frontalface</a:t>
            </a:r>
            <a:r>
              <a:rPr lang="en-US" sz="2400" b="0" i="0" dirty="0">
                <a:solidFill>
                  <a:schemeClr val="bg1"/>
                </a:solidFill>
                <a:effectLst/>
                <a:latin typeface="Times New Roman" panose="02020603050405020304" pitchFamily="18" charset="0"/>
                <a:cs typeface="Times New Roman" panose="02020603050405020304" pitchFamily="18" charset="0"/>
              </a:rPr>
              <a:t> machine learning algorithm, then classify it using a trained CNN. The CNN was trained </a:t>
            </a:r>
            <a:r>
              <a:rPr lang="en-US" sz="2400" dirty="0">
                <a:solidFill>
                  <a:schemeClr val="bg1"/>
                </a:solidFill>
                <a:latin typeface="Times New Roman" panose="02020603050405020304" pitchFamily="18" charset="0"/>
                <a:cs typeface="Times New Roman" panose="02020603050405020304" pitchFamily="18" charset="0"/>
              </a:rPr>
              <a:t>with</a:t>
            </a:r>
            <a:r>
              <a:rPr lang="en-US" sz="2400" b="0" i="0" dirty="0">
                <a:solidFill>
                  <a:schemeClr val="bg1"/>
                </a:solidFill>
                <a:effectLst/>
                <a:latin typeface="Times New Roman" panose="02020603050405020304" pitchFamily="18" charset="0"/>
                <a:cs typeface="Times New Roman" panose="02020603050405020304" pitchFamily="18" charset="0"/>
              </a:rPr>
              <a:t> the FER-2013 dataset</a:t>
            </a:r>
            <a:r>
              <a:rPr lang="en-US" sz="2400" b="0" i="0" dirty="0">
                <a:solidFill>
                  <a:srgbClr val="202124"/>
                </a:solidFill>
                <a:effectLst/>
                <a:latin typeface="Google Sans"/>
              </a:rPr>
              <a:t>.</a:t>
            </a:r>
            <a:r>
              <a:rPr lang="en-US" sz="2400" dirty="0">
                <a:solidFill>
                  <a:schemeClr val="bg1"/>
                </a:solidFill>
                <a:latin typeface="Times New Roman" panose="02020603050405020304" pitchFamily="18" charset="0"/>
                <a:cs typeface="Times New Roman" panose="02020603050405020304" pitchFamily="18" charset="0"/>
              </a:rPr>
              <a:t> for recognizing 7 different emotions. </a:t>
            </a:r>
            <a:r>
              <a:rPr lang="en-US" sz="2400" b="0" i="0" dirty="0">
                <a:solidFill>
                  <a:schemeClr val="bg1"/>
                </a:solidFill>
                <a:effectLst/>
                <a:latin typeface="Times New Roman" panose="02020603050405020304" pitchFamily="18" charset="0"/>
                <a:cs typeface="Times New Roman" panose="02020603050405020304" pitchFamily="18" charset="0"/>
              </a:rPr>
              <a:t>Depending on the detected mood, the music player will then recommend an appropriate song to play.</a:t>
            </a:r>
            <a:endParaRPr lang="en-US" sz="2400" dirty="0">
              <a:solidFill>
                <a:schemeClr val="bg1"/>
              </a:solidFill>
              <a:latin typeface="Times New Roman" panose="02020603050405020304" pitchFamily="18" charset="0"/>
              <a:cs typeface="Times New Roman" panose="02020603050405020304" pitchFamily="18" charset="0"/>
            </a:endParaRPr>
          </a:p>
          <a:p>
            <a:pPr lvl="2" algn="just">
              <a:buClr>
                <a:srgbClr val="FF0000"/>
              </a:buClr>
            </a:pPr>
            <a:endParaRPr lang="en-US" sz="1100" dirty="0">
              <a:solidFill>
                <a:srgbClr val="FFFFFF"/>
              </a:solidFill>
              <a:latin typeface="Open Sans" panose="020B0606030504020204"/>
            </a:endParaRPr>
          </a:p>
          <a:p>
            <a:pPr>
              <a:lnSpc>
                <a:spcPts val="2240"/>
              </a:lnSpc>
              <a:spcBef>
                <a:spcPct val="0"/>
              </a:spcBef>
            </a:pPr>
            <a:endParaRPr lang="en-US" sz="1600" dirty="0">
              <a:solidFill>
                <a:srgbClr val="FFFFFF"/>
              </a:solidFill>
              <a:latin typeface="Open Sans" panose="020B0606030504020204"/>
            </a:endParaRPr>
          </a:p>
        </p:txBody>
      </p:sp>
      <p:sp>
        <p:nvSpPr>
          <p:cNvPr id="8" name="Rectangle 1"/>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chemeClr val="tx1"/>
                </a:solidFill>
                <a:effectLst/>
                <a:latin typeface="inherit"/>
              </a:rPr>
              <a:t>pip install opencv-contrib-python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11" name="Picture 10"/>
          <p:cNvPicPr>
            <a:picLocks noChangeAspect="1"/>
          </p:cNvPicPr>
          <p:nvPr/>
        </p:nvPicPr>
        <p:blipFill>
          <a:blip r:embed="rId5"/>
          <a:stretch>
            <a:fillRect/>
          </a:stretch>
        </p:blipFill>
        <p:spPr>
          <a:xfrm>
            <a:off x="3124200" y="4491831"/>
            <a:ext cx="6545968" cy="4359668"/>
          </a:xfrm>
          <a:prstGeom prst="rect">
            <a:avLst/>
          </a:prstGeom>
        </p:spPr>
      </p:pic>
      <p:sp>
        <p:nvSpPr>
          <p:cNvPr id="13" name="TextBox 9"/>
          <p:cNvSpPr txBox="1"/>
          <p:nvPr/>
        </p:nvSpPr>
        <p:spPr>
          <a:xfrm>
            <a:off x="2971800" y="2651041"/>
            <a:ext cx="10896600" cy="2166299"/>
          </a:xfrm>
          <a:prstGeom prst="rect">
            <a:avLst/>
          </a:prstGeom>
        </p:spPr>
        <p:txBody>
          <a:bodyPr wrap="square" lIns="0" tIns="0" rIns="0" bIns="0" rtlCol="0" anchor="t">
            <a:spAutoFit/>
          </a:bodyPr>
          <a:lstStyle/>
          <a:p>
            <a:pPr marL="285750" indent="-285750" algn="just">
              <a:buClr>
                <a:srgbClr val="E41F1F"/>
              </a:buClr>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FER 2013</a:t>
            </a:r>
          </a:p>
          <a:p>
            <a:pPr algn="just">
              <a:buClr>
                <a:srgbClr val="E41F1F"/>
              </a:buClr>
            </a:pPr>
            <a:r>
              <a:rPr lang="en-US" sz="2400" dirty="0">
                <a:solidFill>
                  <a:schemeClr val="bg1"/>
                </a:solidFill>
                <a:effectLst/>
                <a:latin typeface="Times New Roman" panose="02020603050405020304" pitchFamily="18" charset="0"/>
                <a:cs typeface="Times New Roman" panose="02020603050405020304" pitchFamily="18" charset="0"/>
              </a:rPr>
              <a:t>	The FER-2013 database has seven facial expression categories (e.g., angry, disgust, fear, happy, sad, surprise, and neutral) and three different sets such as a training set (28.709 images), validation set (3.589 images), and test set (3.589 images).</a:t>
            </a: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4" name="TextBox 7"/>
          <p:cNvSpPr txBox="1"/>
          <p:nvPr/>
        </p:nvSpPr>
        <p:spPr>
          <a:xfrm>
            <a:off x="1256037" y="719613"/>
            <a:ext cx="15387849" cy="1346522"/>
          </a:xfrm>
          <a:prstGeom prst="rect">
            <a:avLst/>
          </a:prstGeom>
        </p:spPr>
        <p:txBody>
          <a:bodyPr lIns="0" tIns="0" rIns="0" bIns="0" rtlCol="0" anchor="t">
            <a:spAutoFit/>
          </a:bodyPr>
          <a:lstStyle/>
          <a:p>
            <a:pPr algn="ctr">
              <a:lnSpc>
                <a:spcPts val="10500"/>
              </a:lnSpc>
              <a:spcBef>
                <a:spcPct val="0"/>
              </a:spcBef>
            </a:pPr>
            <a:r>
              <a:rPr lang="en-US" sz="9600" dirty="0">
                <a:solidFill>
                  <a:srgbClr val="FFFFFF"/>
                </a:solidFill>
                <a:latin typeface="Times New Roman" panose="02020603050405020304" pitchFamily="18" charset="0"/>
                <a:cs typeface="Times New Roman" panose="02020603050405020304" pitchFamily="18" charset="0"/>
              </a:rPr>
              <a:t>DATA</a:t>
            </a:r>
            <a:r>
              <a:rPr lang="en-US" sz="9600" dirty="0">
                <a:solidFill>
                  <a:srgbClr val="E41F1F"/>
                </a:solidFill>
                <a:latin typeface="Times New Roman" panose="02020603050405020304" pitchFamily="18" charset="0"/>
                <a:cs typeface="Times New Roman" panose="02020603050405020304" pitchFamily="18" charset="0"/>
              </a:rPr>
              <a:t>SET</a:t>
            </a:r>
          </a:p>
        </p:txBody>
      </p:sp>
      <p:sp>
        <p:nvSpPr>
          <p:cNvPr id="15" name="TextBox 9"/>
          <p:cNvSpPr txBox="1"/>
          <p:nvPr/>
        </p:nvSpPr>
        <p:spPr>
          <a:xfrm flipH="1">
            <a:off x="10931098" y="4855752"/>
            <a:ext cx="3726540" cy="4813177"/>
          </a:xfrm>
          <a:prstGeom prst="rect">
            <a:avLst/>
          </a:prstGeom>
        </p:spPr>
        <p:txBody>
          <a:bodyPr wrap="square" lIns="0" tIns="0" rIns="0" bIns="0" rtlCol="0" anchor="t">
            <a:spAutoFit/>
          </a:bodyPr>
          <a:lstStyle/>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0-Anger</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1-Disgust</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2</a:t>
            </a:r>
            <a:r>
              <a:rPr lang="en-US" sz="2400" dirty="0">
                <a:solidFill>
                  <a:schemeClr val="bg1"/>
                </a:solidFill>
                <a:effectLst/>
                <a:latin typeface="Times New Roman" panose="02020603050405020304" pitchFamily="18" charset="0"/>
                <a:cs typeface="Times New Roman" panose="02020603050405020304" pitchFamily="18" charset="0"/>
              </a:rPr>
              <a:t>-Fear</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3-Happiness</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4</a:t>
            </a:r>
            <a:r>
              <a:rPr lang="en-US" sz="2400" dirty="0">
                <a:solidFill>
                  <a:schemeClr val="bg1"/>
                </a:solidFill>
                <a:effectLst/>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Sadness</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5-Surprise</a:t>
            </a:r>
          </a:p>
          <a:p>
            <a:pPr marL="285750" indent="-285750" algn="just">
              <a:lnSpc>
                <a:spcPct val="150000"/>
              </a:lnSpc>
              <a:buClr>
                <a:srgbClr val="E41F1F"/>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6-Neutral</a:t>
            </a:r>
          </a:p>
          <a:p>
            <a:pPr marL="285750" indent="-285750" algn="just">
              <a:buClr>
                <a:srgbClr val="E41F1F"/>
              </a:buClr>
              <a:buFont typeface="Arial" panose="020B0604020202020204" pitchFamily="34" charset="0"/>
              <a:buChar char="♪"/>
            </a:pPr>
            <a:endParaRPr lang="en-US" sz="2400" dirty="0">
              <a:solidFill>
                <a:schemeClr val="bg1"/>
              </a:solidFill>
              <a:effectLst/>
              <a:latin typeface="Times New Roman" panose="02020603050405020304" pitchFamily="18" charset="0"/>
              <a:cs typeface="Times New Roman" panose="02020603050405020304" pitchFamily="18" charset="0"/>
            </a:endParaRP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16" name="Picture 15"/>
          <p:cNvPicPr>
            <a:picLocks noChangeAspect="1"/>
          </p:cNvPicPr>
          <p:nvPr/>
        </p:nvPicPr>
        <p:blipFill>
          <a:blip r:embed="rId5"/>
          <a:stretch>
            <a:fillRect/>
          </a:stretch>
        </p:blipFill>
        <p:spPr>
          <a:xfrm>
            <a:off x="3879044" y="2790374"/>
            <a:ext cx="9632863" cy="4706251"/>
          </a:xfrm>
          <a:prstGeom prst="rect">
            <a:avLst/>
          </a:prstGeom>
        </p:spPr>
      </p:pic>
      <p:sp>
        <p:nvSpPr>
          <p:cNvPr id="17" name="TextBox 16"/>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03" t="-9421" r="644" b="63939"/>
          <a:stretch>
            <a:fillRect/>
          </a:stretch>
        </p:blipFill>
        <p:spPr>
          <a:xfrm>
            <a:off x="865497" y="83907"/>
            <a:ext cx="4551667" cy="9791623"/>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 t="36296" r="5" b="38190"/>
          <a:stretch>
            <a:fillRect/>
          </a:stretch>
        </p:blipFill>
        <p:spPr>
          <a:xfrm>
            <a:off x="6978522" y="2857776"/>
            <a:ext cx="4367828" cy="5269072"/>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 t="61580" r="1993" b="-1"/>
          <a:stretch>
            <a:fillRect/>
          </a:stretch>
        </p:blipFill>
        <p:spPr>
          <a:xfrm>
            <a:off x="12907708" y="2075837"/>
            <a:ext cx="4274162" cy="7921414"/>
          </a:xfrm>
          <a:prstGeom prst="rect">
            <a:avLst/>
          </a:prstGeom>
        </p:spPr>
      </p:pic>
      <p:sp>
        <p:nvSpPr>
          <p:cNvPr id="12" name="TextBox 7"/>
          <p:cNvSpPr txBox="1"/>
          <p:nvPr/>
        </p:nvSpPr>
        <p:spPr>
          <a:xfrm>
            <a:off x="1256037" y="719613"/>
            <a:ext cx="15387849" cy="1747273"/>
          </a:xfrm>
          <a:prstGeom prst="rect">
            <a:avLst/>
          </a:prstGeom>
        </p:spPr>
        <p:txBody>
          <a:bodyPr lIns="0" tIns="0" rIns="0" bIns="0" rtlCol="0" anchor="t">
            <a:spAutoFit/>
          </a:bodyPr>
          <a:lstStyle/>
          <a:p>
            <a:pPr algn="ctr">
              <a:lnSpc>
                <a:spcPts val="6515"/>
              </a:lnSpc>
              <a:spcBef>
                <a:spcPct val="0"/>
              </a:spcBef>
            </a:pPr>
            <a:r>
              <a:rPr lang="en-US" sz="9600" dirty="0">
                <a:solidFill>
                  <a:srgbClr val="FFFFFF"/>
                </a:solidFill>
                <a:latin typeface="Times New Roman" panose="02020603050405020304" pitchFamily="18" charset="0"/>
                <a:cs typeface="Times New Roman" panose="02020603050405020304" pitchFamily="18" charset="0"/>
              </a:rPr>
              <a:t>ARCHIT</a:t>
            </a:r>
            <a:r>
              <a:rPr lang="en-US" sz="96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ECTURE</a:t>
            </a:r>
          </a:p>
          <a:p>
            <a:pPr algn="ctr">
              <a:lnSpc>
                <a:spcPts val="6515"/>
              </a:lnSpc>
              <a:spcBef>
                <a:spcPct val="0"/>
              </a:spcBef>
            </a:pPr>
            <a:endParaRPr lang="en-US" sz="9600" dirty="0">
              <a:solidFill>
                <a:srgbClr val="FFFF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sp>
        <p:nvSpPr>
          <p:cNvPr id="14" name="TextBox 7"/>
          <p:cNvSpPr txBox="1"/>
          <p:nvPr/>
        </p:nvSpPr>
        <p:spPr>
          <a:xfrm>
            <a:off x="1256037" y="719613"/>
            <a:ext cx="15387849" cy="1346522"/>
          </a:xfrm>
          <a:prstGeom prst="rect">
            <a:avLst/>
          </a:prstGeom>
        </p:spPr>
        <p:txBody>
          <a:bodyPr lIns="0" tIns="0" rIns="0" bIns="0" rtlCol="0" anchor="t">
            <a:spAutoFit/>
          </a:bodyPr>
          <a:lstStyle/>
          <a:p>
            <a:pPr algn="ctr">
              <a:lnSpc>
                <a:spcPts val="10500"/>
              </a:lnSpc>
              <a:spcBef>
                <a:spcPct val="0"/>
              </a:spcBef>
            </a:pPr>
            <a:r>
              <a:rPr lang="en-US" sz="9600" dirty="0">
                <a:solidFill>
                  <a:srgbClr val="FFFFFF"/>
                </a:solidFill>
                <a:latin typeface="Times New Roman" panose="02020603050405020304" pitchFamily="18" charset="0"/>
                <a:cs typeface="Times New Roman" panose="02020603050405020304" pitchFamily="18" charset="0"/>
              </a:rPr>
              <a:t>MOD</a:t>
            </a:r>
            <a:r>
              <a:rPr lang="en-US" sz="9600" dirty="0">
                <a:solidFill>
                  <a:srgbClr val="E41F1F"/>
                </a:solidFill>
                <a:latin typeface="Times New Roman" panose="02020603050405020304" pitchFamily="18" charset="0"/>
                <a:cs typeface="Times New Roman" panose="02020603050405020304" pitchFamily="18" charset="0"/>
              </a:rPr>
              <a:t>EL</a:t>
            </a:r>
          </a:p>
        </p:txBody>
      </p:sp>
      <p:pic>
        <p:nvPicPr>
          <p:cNvPr id="40" name="Picture 39"/>
          <p:cNvPicPr>
            <a:picLocks noChangeAspect="1"/>
          </p:cNvPicPr>
          <p:nvPr/>
        </p:nvPicPr>
        <p:blipFill>
          <a:blip r:embed="rId5"/>
          <a:stretch>
            <a:fillRect/>
          </a:stretch>
        </p:blipFill>
        <p:spPr>
          <a:xfrm>
            <a:off x="1811677" y="1903500"/>
            <a:ext cx="14664647" cy="6480000"/>
          </a:xfrm>
          <a:prstGeom prst="rect">
            <a:avLst/>
          </a:prstGeom>
        </p:spPr>
      </p:pic>
      <p:sp>
        <p:nvSpPr>
          <p:cNvPr id="41" name="TextBox 4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3323" y="1903500"/>
            <a:ext cx="12521355" cy="6480000"/>
          </a:xfrm>
          <a:prstGeom prst="rect">
            <a:avLst/>
          </a:prstGeom>
        </p:spPr>
      </p:pic>
      <p:sp>
        <p:nvSpPr>
          <p:cNvPr id="15" name="TextBox 14"/>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0" y="0"/>
            <a:ext cx="5760720" cy="10287000"/>
            <a:chOff x="0" y="0"/>
            <a:chExt cx="3556000" cy="6350000"/>
          </a:xfrm>
        </p:grpSpPr>
        <p:sp>
          <p:nvSpPr>
            <p:cNvPr id="4" name="Freeform 4"/>
            <p:cNvSpPr/>
            <p:nvPr/>
          </p:nvSpPr>
          <p:spPr>
            <a:xfrm>
              <a:off x="1511300" y="0"/>
              <a:ext cx="2044700" cy="3200400"/>
            </a:xfrm>
            <a:custGeom>
              <a:avLst/>
              <a:gdLst/>
              <a:ahLst/>
              <a:cxnLst/>
              <a:rect l="l" t="t" r="r" b="b"/>
              <a:pathLst>
                <a:path w="2044700" h="3200400">
                  <a:moveTo>
                    <a:pt x="2044700" y="0"/>
                  </a:moveTo>
                  <a:lnTo>
                    <a:pt x="2044700" y="3200400"/>
                  </a:lnTo>
                  <a:lnTo>
                    <a:pt x="0" y="3200400"/>
                  </a:lnTo>
                  <a:lnTo>
                    <a:pt x="50800" y="3050540"/>
                  </a:lnTo>
                  <a:cubicBezTo>
                    <a:pt x="50800" y="3050540"/>
                    <a:pt x="25400" y="3035300"/>
                    <a:pt x="50800" y="3009900"/>
                  </a:cubicBezTo>
                  <a:cubicBezTo>
                    <a:pt x="76200" y="2984500"/>
                    <a:pt x="25400" y="2882900"/>
                    <a:pt x="25400" y="2882900"/>
                  </a:cubicBezTo>
                  <a:cubicBezTo>
                    <a:pt x="25400" y="2882900"/>
                    <a:pt x="38100" y="2781300"/>
                    <a:pt x="53340" y="2758440"/>
                  </a:cubicBezTo>
                  <a:cubicBezTo>
                    <a:pt x="68580" y="2735580"/>
                    <a:pt x="104140" y="2522220"/>
                    <a:pt x="104140" y="2522220"/>
                  </a:cubicBezTo>
                  <a:cubicBezTo>
                    <a:pt x="157480" y="2401570"/>
                    <a:pt x="127000" y="2388870"/>
                    <a:pt x="116840" y="2296160"/>
                  </a:cubicBezTo>
                  <a:cubicBezTo>
                    <a:pt x="106680" y="2203450"/>
                    <a:pt x="114300" y="2134870"/>
                    <a:pt x="119380" y="2115820"/>
                  </a:cubicBezTo>
                  <a:cubicBezTo>
                    <a:pt x="124460" y="2096770"/>
                    <a:pt x="165100" y="1969770"/>
                    <a:pt x="190500" y="1931670"/>
                  </a:cubicBezTo>
                  <a:cubicBezTo>
                    <a:pt x="215900" y="1893570"/>
                    <a:pt x="152400" y="1753870"/>
                    <a:pt x="134620" y="1690370"/>
                  </a:cubicBezTo>
                  <a:cubicBezTo>
                    <a:pt x="116840" y="1626870"/>
                    <a:pt x="127000" y="1614170"/>
                    <a:pt x="130810" y="1565910"/>
                  </a:cubicBezTo>
                  <a:cubicBezTo>
                    <a:pt x="134620" y="1517650"/>
                    <a:pt x="114300" y="1498600"/>
                    <a:pt x="101600" y="1498600"/>
                  </a:cubicBezTo>
                  <a:cubicBezTo>
                    <a:pt x="88900" y="1498600"/>
                    <a:pt x="119380" y="1370330"/>
                    <a:pt x="119380" y="1370330"/>
                  </a:cubicBezTo>
                  <a:cubicBezTo>
                    <a:pt x="119380" y="1370330"/>
                    <a:pt x="127000" y="1244600"/>
                    <a:pt x="132080" y="1203960"/>
                  </a:cubicBezTo>
                  <a:cubicBezTo>
                    <a:pt x="137160" y="1163320"/>
                    <a:pt x="127000" y="1168400"/>
                    <a:pt x="120650" y="1122680"/>
                  </a:cubicBezTo>
                  <a:cubicBezTo>
                    <a:pt x="114300" y="1076960"/>
                    <a:pt x="127000" y="1054100"/>
                    <a:pt x="127000" y="1016000"/>
                  </a:cubicBezTo>
                  <a:cubicBezTo>
                    <a:pt x="127000" y="977900"/>
                    <a:pt x="132080" y="806450"/>
                    <a:pt x="132080" y="806450"/>
                  </a:cubicBezTo>
                  <a:cubicBezTo>
                    <a:pt x="132080" y="806450"/>
                    <a:pt x="127000" y="673100"/>
                    <a:pt x="124460" y="561340"/>
                  </a:cubicBezTo>
                  <a:cubicBezTo>
                    <a:pt x="121920" y="449580"/>
                    <a:pt x="114300" y="444500"/>
                    <a:pt x="101600" y="393700"/>
                  </a:cubicBezTo>
                  <a:cubicBezTo>
                    <a:pt x="88900" y="342900"/>
                    <a:pt x="76200" y="304800"/>
                    <a:pt x="76200" y="304800"/>
                  </a:cubicBezTo>
                  <a:lnTo>
                    <a:pt x="76200" y="229870"/>
                  </a:lnTo>
                  <a:lnTo>
                    <a:pt x="76200" y="88900"/>
                  </a:lnTo>
                  <a:lnTo>
                    <a:pt x="101600" y="0"/>
                  </a:lnTo>
                  <a:lnTo>
                    <a:pt x="2044700" y="0"/>
                  </a:lnTo>
                  <a:close/>
                </a:path>
              </a:pathLst>
            </a:custGeom>
            <a:blipFill>
              <a:blip r:embed="rId3"/>
              <a:stretch>
                <a:fillRect l="-67685" r="-67685"/>
              </a:stretch>
            </a:blipFill>
          </p:spPr>
        </p:sp>
        <p:sp>
          <p:nvSpPr>
            <p:cNvPr id="5" name="Freeform 5"/>
            <p:cNvSpPr/>
            <p:nvPr/>
          </p:nvSpPr>
          <p:spPr>
            <a:xfrm>
              <a:off x="0" y="0"/>
              <a:ext cx="1714500" cy="6350000"/>
            </a:xfrm>
            <a:custGeom>
              <a:avLst/>
              <a:gdLst/>
              <a:ahLst/>
              <a:cxnLst/>
              <a:rect l="l" t="t" r="r" b="b"/>
              <a:pathLst>
                <a:path w="1714500" h="6350000">
                  <a:moveTo>
                    <a:pt x="1689100" y="1930400"/>
                  </a:moveTo>
                  <a:cubicBezTo>
                    <a:pt x="1663700" y="1993900"/>
                    <a:pt x="1612900" y="2159000"/>
                    <a:pt x="1612900" y="2209800"/>
                  </a:cubicBezTo>
                  <a:cubicBezTo>
                    <a:pt x="1612900" y="2260600"/>
                    <a:pt x="1663700" y="2400300"/>
                    <a:pt x="1638300" y="2451100"/>
                  </a:cubicBezTo>
                  <a:cubicBezTo>
                    <a:pt x="1612900" y="2501900"/>
                    <a:pt x="1587500" y="2654300"/>
                    <a:pt x="1574800" y="2717800"/>
                  </a:cubicBezTo>
                  <a:cubicBezTo>
                    <a:pt x="1562100" y="2781300"/>
                    <a:pt x="1524000" y="2857500"/>
                    <a:pt x="1536700" y="2882900"/>
                  </a:cubicBezTo>
                  <a:cubicBezTo>
                    <a:pt x="1549400" y="2908300"/>
                    <a:pt x="1574800" y="2984500"/>
                    <a:pt x="1562100" y="3009900"/>
                  </a:cubicBezTo>
                  <a:cubicBezTo>
                    <a:pt x="1557020" y="3018790"/>
                    <a:pt x="1549400" y="3027680"/>
                    <a:pt x="1541780" y="3039110"/>
                  </a:cubicBezTo>
                  <a:cubicBezTo>
                    <a:pt x="1545590" y="3054350"/>
                    <a:pt x="1543050" y="3073400"/>
                    <a:pt x="1516380" y="3088640"/>
                  </a:cubicBezTo>
                  <a:cubicBezTo>
                    <a:pt x="1513840" y="3098800"/>
                    <a:pt x="1511300" y="3110230"/>
                    <a:pt x="1511300" y="3124200"/>
                  </a:cubicBezTo>
                  <a:cubicBezTo>
                    <a:pt x="1511300" y="3187700"/>
                    <a:pt x="1511300" y="3200400"/>
                    <a:pt x="1511300" y="3200400"/>
                  </a:cubicBezTo>
                  <a:cubicBezTo>
                    <a:pt x="1511300" y="3200400"/>
                    <a:pt x="1498600" y="3225800"/>
                    <a:pt x="1511300" y="3238500"/>
                  </a:cubicBezTo>
                  <a:cubicBezTo>
                    <a:pt x="1524000" y="3251200"/>
                    <a:pt x="1511300" y="3251200"/>
                    <a:pt x="1511300" y="3276600"/>
                  </a:cubicBezTo>
                  <a:cubicBezTo>
                    <a:pt x="1511300" y="3302000"/>
                    <a:pt x="1524000" y="3340100"/>
                    <a:pt x="1485900" y="3416300"/>
                  </a:cubicBezTo>
                  <a:cubicBezTo>
                    <a:pt x="1447800" y="3492500"/>
                    <a:pt x="1435100" y="3517900"/>
                    <a:pt x="1447800" y="3556000"/>
                  </a:cubicBezTo>
                  <a:cubicBezTo>
                    <a:pt x="1460500" y="3594100"/>
                    <a:pt x="1485900" y="3644900"/>
                    <a:pt x="1473200" y="3695700"/>
                  </a:cubicBezTo>
                  <a:cubicBezTo>
                    <a:pt x="1460500" y="3746500"/>
                    <a:pt x="1447800" y="3797300"/>
                    <a:pt x="1460500" y="3835400"/>
                  </a:cubicBezTo>
                  <a:cubicBezTo>
                    <a:pt x="1473200" y="3873500"/>
                    <a:pt x="1460500" y="3911600"/>
                    <a:pt x="1498600" y="3962400"/>
                  </a:cubicBezTo>
                  <a:cubicBezTo>
                    <a:pt x="1536700" y="4013200"/>
                    <a:pt x="1549400" y="4064000"/>
                    <a:pt x="1536700" y="4089400"/>
                  </a:cubicBezTo>
                  <a:cubicBezTo>
                    <a:pt x="1524000" y="4114800"/>
                    <a:pt x="1524000" y="4152900"/>
                    <a:pt x="1549400" y="4191000"/>
                  </a:cubicBezTo>
                  <a:cubicBezTo>
                    <a:pt x="1574800" y="4229100"/>
                    <a:pt x="1587500" y="4279900"/>
                    <a:pt x="1587500" y="4318000"/>
                  </a:cubicBezTo>
                  <a:cubicBezTo>
                    <a:pt x="1587500" y="4356100"/>
                    <a:pt x="1574800" y="4432300"/>
                    <a:pt x="1587500" y="4470400"/>
                  </a:cubicBezTo>
                  <a:cubicBezTo>
                    <a:pt x="1600200" y="4508500"/>
                    <a:pt x="1600200" y="4559300"/>
                    <a:pt x="1600200" y="4559300"/>
                  </a:cubicBezTo>
                  <a:cubicBezTo>
                    <a:pt x="1600200" y="4559300"/>
                    <a:pt x="1612900" y="4597400"/>
                    <a:pt x="1612900" y="4622800"/>
                  </a:cubicBezTo>
                  <a:cubicBezTo>
                    <a:pt x="1612900" y="4648200"/>
                    <a:pt x="1663700" y="4673600"/>
                    <a:pt x="1651000" y="4699000"/>
                  </a:cubicBezTo>
                  <a:cubicBezTo>
                    <a:pt x="1638300" y="4724400"/>
                    <a:pt x="1651000" y="4737100"/>
                    <a:pt x="1663700" y="4762500"/>
                  </a:cubicBezTo>
                  <a:cubicBezTo>
                    <a:pt x="1676400" y="4787900"/>
                    <a:pt x="1676400" y="4800600"/>
                    <a:pt x="1663700" y="4851400"/>
                  </a:cubicBezTo>
                  <a:cubicBezTo>
                    <a:pt x="1651000" y="4902200"/>
                    <a:pt x="1638300" y="4991100"/>
                    <a:pt x="1638300" y="5016500"/>
                  </a:cubicBezTo>
                  <a:cubicBezTo>
                    <a:pt x="1638300" y="5041900"/>
                    <a:pt x="1612900" y="5194300"/>
                    <a:pt x="1625600" y="5219700"/>
                  </a:cubicBezTo>
                  <a:cubicBezTo>
                    <a:pt x="1638300" y="5245100"/>
                    <a:pt x="1663700" y="5359400"/>
                    <a:pt x="1663700" y="5422900"/>
                  </a:cubicBezTo>
                  <a:cubicBezTo>
                    <a:pt x="1663700" y="5486400"/>
                    <a:pt x="1625600" y="5549900"/>
                    <a:pt x="1638300" y="5575300"/>
                  </a:cubicBezTo>
                  <a:cubicBezTo>
                    <a:pt x="1651000" y="5600700"/>
                    <a:pt x="1676400" y="5651500"/>
                    <a:pt x="1676400" y="5702300"/>
                  </a:cubicBezTo>
                  <a:cubicBezTo>
                    <a:pt x="1676400" y="5753100"/>
                    <a:pt x="1663700" y="5803900"/>
                    <a:pt x="1663700" y="5816600"/>
                  </a:cubicBezTo>
                  <a:cubicBezTo>
                    <a:pt x="1663700" y="5829300"/>
                    <a:pt x="1689100" y="5829300"/>
                    <a:pt x="1676400" y="5867400"/>
                  </a:cubicBezTo>
                  <a:cubicBezTo>
                    <a:pt x="1663700" y="5905500"/>
                    <a:pt x="1676400" y="5943600"/>
                    <a:pt x="1663700" y="5994400"/>
                  </a:cubicBezTo>
                  <a:cubicBezTo>
                    <a:pt x="1663700" y="5994400"/>
                    <a:pt x="1663700" y="6007100"/>
                    <a:pt x="1676400" y="6045200"/>
                  </a:cubicBezTo>
                  <a:cubicBezTo>
                    <a:pt x="1689100" y="6083300"/>
                    <a:pt x="1689100" y="6273800"/>
                    <a:pt x="1651000" y="6350000"/>
                  </a:cubicBezTo>
                  <a:lnTo>
                    <a:pt x="0" y="6350000"/>
                  </a:lnTo>
                  <a:lnTo>
                    <a:pt x="0" y="0"/>
                  </a:lnTo>
                  <a:lnTo>
                    <a:pt x="1574800" y="0"/>
                  </a:lnTo>
                  <a:cubicBezTo>
                    <a:pt x="1574800" y="0"/>
                    <a:pt x="1574800" y="88900"/>
                    <a:pt x="1574800" y="152400"/>
                  </a:cubicBezTo>
                  <a:cubicBezTo>
                    <a:pt x="1574800" y="215900"/>
                    <a:pt x="1562100" y="279400"/>
                    <a:pt x="1574800" y="304800"/>
                  </a:cubicBezTo>
                  <a:cubicBezTo>
                    <a:pt x="1587500" y="330200"/>
                    <a:pt x="1600200" y="355600"/>
                    <a:pt x="1612900" y="393700"/>
                  </a:cubicBezTo>
                  <a:cubicBezTo>
                    <a:pt x="1625600" y="431800"/>
                    <a:pt x="1638300" y="482600"/>
                    <a:pt x="1638300" y="520700"/>
                  </a:cubicBezTo>
                  <a:cubicBezTo>
                    <a:pt x="1638300" y="558800"/>
                    <a:pt x="1625600" y="660400"/>
                    <a:pt x="1638300" y="723900"/>
                  </a:cubicBezTo>
                  <a:cubicBezTo>
                    <a:pt x="1651000" y="787400"/>
                    <a:pt x="1638300" y="914400"/>
                    <a:pt x="1638300" y="914400"/>
                  </a:cubicBezTo>
                  <a:cubicBezTo>
                    <a:pt x="1638300" y="914400"/>
                    <a:pt x="1638300" y="1016000"/>
                    <a:pt x="1638300" y="1054100"/>
                  </a:cubicBezTo>
                  <a:cubicBezTo>
                    <a:pt x="1638300" y="1092200"/>
                    <a:pt x="1625600" y="1104900"/>
                    <a:pt x="1638300" y="1168400"/>
                  </a:cubicBezTo>
                  <a:cubicBezTo>
                    <a:pt x="1651000" y="1231900"/>
                    <a:pt x="1625600" y="1409700"/>
                    <a:pt x="1625600" y="1409700"/>
                  </a:cubicBezTo>
                  <a:cubicBezTo>
                    <a:pt x="1625600" y="1409700"/>
                    <a:pt x="1600200" y="1460500"/>
                    <a:pt x="1625600" y="1498600"/>
                  </a:cubicBezTo>
                  <a:cubicBezTo>
                    <a:pt x="1651000" y="1536700"/>
                    <a:pt x="1638300" y="1612900"/>
                    <a:pt x="1638300" y="1612900"/>
                  </a:cubicBezTo>
                  <a:lnTo>
                    <a:pt x="1663700" y="1752600"/>
                  </a:lnTo>
                  <a:cubicBezTo>
                    <a:pt x="1663700" y="1752600"/>
                    <a:pt x="1714500" y="1866900"/>
                    <a:pt x="1689100" y="1930400"/>
                  </a:cubicBezTo>
                  <a:close/>
                </a:path>
              </a:pathLst>
            </a:custGeom>
            <a:blipFill>
              <a:blip r:embed="rId4"/>
              <a:stretch>
                <a:fillRect l="-92708" r="-56711"/>
              </a:stretch>
            </a:blipFill>
          </p:spPr>
        </p:sp>
        <p:sp>
          <p:nvSpPr>
            <p:cNvPr id="6" name="Freeform 6"/>
            <p:cNvSpPr/>
            <p:nvPr/>
          </p:nvSpPr>
          <p:spPr>
            <a:xfrm>
              <a:off x="1422400" y="3200400"/>
              <a:ext cx="2133600" cy="1625600"/>
            </a:xfrm>
            <a:custGeom>
              <a:avLst/>
              <a:gdLst/>
              <a:ahLst/>
              <a:cxnLst/>
              <a:rect l="l" t="t" r="r" b="b"/>
              <a:pathLst>
                <a:path w="2133600" h="1625600">
                  <a:moveTo>
                    <a:pt x="2133600" y="0"/>
                  </a:moveTo>
                  <a:lnTo>
                    <a:pt x="2133600" y="1625600"/>
                  </a:lnTo>
                  <a:lnTo>
                    <a:pt x="1079500" y="1625600"/>
                  </a:lnTo>
                  <a:lnTo>
                    <a:pt x="247650" y="1625600"/>
                  </a:lnTo>
                  <a:cubicBezTo>
                    <a:pt x="247650" y="1625600"/>
                    <a:pt x="254000" y="1536700"/>
                    <a:pt x="228600" y="1498600"/>
                  </a:cubicBezTo>
                  <a:cubicBezTo>
                    <a:pt x="203200" y="1460500"/>
                    <a:pt x="190500" y="1422400"/>
                    <a:pt x="177800" y="1358900"/>
                  </a:cubicBezTo>
                  <a:cubicBezTo>
                    <a:pt x="165100" y="1295400"/>
                    <a:pt x="190500" y="1270000"/>
                    <a:pt x="190500" y="1257300"/>
                  </a:cubicBezTo>
                  <a:cubicBezTo>
                    <a:pt x="190500" y="1244600"/>
                    <a:pt x="190500" y="1143000"/>
                    <a:pt x="190500" y="1117600"/>
                  </a:cubicBezTo>
                  <a:cubicBezTo>
                    <a:pt x="190500" y="1092200"/>
                    <a:pt x="139700" y="1016000"/>
                    <a:pt x="115570" y="969010"/>
                  </a:cubicBezTo>
                  <a:cubicBezTo>
                    <a:pt x="91440" y="922020"/>
                    <a:pt x="114300" y="889000"/>
                    <a:pt x="115570" y="838200"/>
                  </a:cubicBezTo>
                  <a:cubicBezTo>
                    <a:pt x="116840" y="787400"/>
                    <a:pt x="101600" y="774700"/>
                    <a:pt x="101600" y="774700"/>
                  </a:cubicBezTo>
                  <a:cubicBezTo>
                    <a:pt x="101600" y="774700"/>
                    <a:pt x="88900" y="723900"/>
                    <a:pt x="76200" y="698500"/>
                  </a:cubicBezTo>
                  <a:cubicBezTo>
                    <a:pt x="63500" y="673100"/>
                    <a:pt x="50800" y="571500"/>
                    <a:pt x="50800" y="558800"/>
                  </a:cubicBezTo>
                  <a:cubicBezTo>
                    <a:pt x="50800" y="546100"/>
                    <a:pt x="76200" y="495300"/>
                    <a:pt x="76200" y="457200"/>
                  </a:cubicBezTo>
                  <a:cubicBezTo>
                    <a:pt x="76200" y="419100"/>
                    <a:pt x="50800" y="381000"/>
                    <a:pt x="25400" y="355600"/>
                  </a:cubicBezTo>
                  <a:cubicBezTo>
                    <a:pt x="0" y="330200"/>
                    <a:pt x="38100" y="266700"/>
                    <a:pt x="53340" y="236220"/>
                  </a:cubicBezTo>
                  <a:cubicBezTo>
                    <a:pt x="68580" y="205740"/>
                    <a:pt x="88900" y="152400"/>
                    <a:pt x="88900" y="140970"/>
                  </a:cubicBezTo>
                  <a:cubicBezTo>
                    <a:pt x="88900" y="129540"/>
                    <a:pt x="88900" y="76200"/>
                    <a:pt x="88900" y="76200"/>
                  </a:cubicBezTo>
                  <a:lnTo>
                    <a:pt x="88900" y="38100"/>
                  </a:lnTo>
                  <a:cubicBezTo>
                    <a:pt x="63500" y="0"/>
                    <a:pt x="88900" y="0"/>
                    <a:pt x="88900" y="0"/>
                  </a:cubicBezTo>
                  <a:lnTo>
                    <a:pt x="2133600" y="0"/>
                  </a:lnTo>
                  <a:close/>
                </a:path>
              </a:pathLst>
            </a:custGeom>
            <a:blipFill>
              <a:blip r:embed="rId5"/>
              <a:stretch>
                <a:fillRect l="-7634" r="-7634"/>
              </a:stretch>
            </a:blipFill>
          </p:spPr>
        </p:sp>
        <p:sp>
          <p:nvSpPr>
            <p:cNvPr id="7" name="Freeform 7"/>
            <p:cNvSpPr/>
            <p:nvPr/>
          </p:nvSpPr>
          <p:spPr>
            <a:xfrm>
              <a:off x="1625600" y="4826000"/>
              <a:ext cx="1930400" cy="1524000"/>
            </a:xfrm>
            <a:custGeom>
              <a:avLst/>
              <a:gdLst/>
              <a:ahLst/>
              <a:cxnLst/>
              <a:rect l="l" t="t" r="r" b="b"/>
              <a:pathLst>
                <a:path w="1930400" h="1524000">
                  <a:moveTo>
                    <a:pt x="1930400" y="0"/>
                  </a:moveTo>
                  <a:lnTo>
                    <a:pt x="1930400" y="1524000"/>
                  </a:lnTo>
                  <a:lnTo>
                    <a:pt x="25400" y="1524000"/>
                  </a:lnTo>
                  <a:cubicBezTo>
                    <a:pt x="25400" y="1524000"/>
                    <a:pt x="63500" y="1409700"/>
                    <a:pt x="76200" y="1384300"/>
                  </a:cubicBezTo>
                  <a:cubicBezTo>
                    <a:pt x="88900" y="1358900"/>
                    <a:pt x="63500" y="1257300"/>
                    <a:pt x="76200" y="1231900"/>
                  </a:cubicBezTo>
                  <a:cubicBezTo>
                    <a:pt x="88900" y="1206500"/>
                    <a:pt x="50800" y="1117600"/>
                    <a:pt x="50800" y="1117600"/>
                  </a:cubicBezTo>
                  <a:cubicBezTo>
                    <a:pt x="50800" y="1117600"/>
                    <a:pt x="38100" y="990600"/>
                    <a:pt x="50800" y="952500"/>
                  </a:cubicBezTo>
                  <a:cubicBezTo>
                    <a:pt x="63500" y="914400"/>
                    <a:pt x="50800" y="889000"/>
                    <a:pt x="50800" y="876300"/>
                  </a:cubicBezTo>
                  <a:cubicBezTo>
                    <a:pt x="50800" y="863600"/>
                    <a:pt x="25400" y="787400"/>
                    <a:pt x="25400" y="749300"/>
                  </a:cubicBezTo>
                  <a:cubicBezTo>
                    <a:pt x="25400" y="711200"/>
                    <a:pt x="38100" y="660400"/>
                    <a:pt x="50800" y="622300"/>
                  </a:cubicBezTo>
                  <a:cubicBezTo>
                    <a:pt x="63500" y="584200"/>
                    <a:pt x="38100" y="520700"/>
                    <a:pt x="38100" y="520700"/>
                  </a:cubicBezTo>
                  <a:lnTo>
                    <a:pt x="12700" y="355600"/>
                  </a:lnTo>
                  <a:lnTo>
                    <a:pt x="12700" y="304800"/>
                  </a:lnTo>
                  <a:cubicBezTo>
                    <a:pt x="0" y="304800"/>
                    <a:pt x="25400" y="190500"/>
                    <a:pt x="38100" y="152400"/>
                  </a:cubicBezTo>
                  <a:cubicBezTo>
                    <a:pt x="50800" y="114300"/>
                    <a:pt x="71120" y="0"/>
                    <a:pt x="71120" y="0"/>
                  </a:cubicBezTo>
                  <a:lnTo>
                    <a:pt x="1930400" y="0"/>
                  </a:lnTo>
                  <a:close/>
                </a:path>
              </a:pathLst>
            </a:custGeom>
            <a:blipFill>
              <a:blip r:embed="rId6"/>
              <a:stretch>
                <a:fillRect l="-9644" r="-9644"/>
              </a:stretch>
            </a:blipFill>
          </p:spPr>
        </p:sp>
        <p:sp>
          <p:nvSpPr>
            <p:cNvPr id="8" name="Freeform 8"/>
            <p:cNvSpPr/>
            <p:nvPr/>
          </p:nvSpPr>
          <p:spPr>
            <a:xfrm>
              <a:off x="1422400" y="0"/>
              <a:ext cx="355600" cy="6350000"/>
            </a:xfrm>
            <a:custGeom>
              <a:avLst/>
              <a:gdLst/>
              <a:ahLst/>
              <a:cxnLst/>
              <a:rect l="l" t="t" r="r" b="b"/>
              <a:pathLst>
                <a:path w="355600" h="6350000">
                  <a:moveTo>
                    <a:pt x="355600" y="6350000"/>
                  </a:moveTo>
                  <a:lnTo>
                    <a:pt x="0" y="6350000"/>
                  </a:lnTo>
                  <a:lnTo>
                    <a:pt x="0" y="0"/>
                  </a:lnTo>
                  <a:lnTo>
                    <a:pt x="355600" y="0"/>
                  </a:lnTo>
                  <a:lnTo>
                    <a:pt x="355600" y="6350000"/>
                  </a:lnTo>
                  <a:close/>
                </a:path>
              </a:pathLst>
            </a:custGeom>
            <a:blipFill>
              <a:blip r:embed="rId7"/>
              <a:stretch>
                <a:fillRect l="-38582" r="-64542"/>
              </a:stretch>
            </a:blipFill>
          </p:spPr>
        </p:sp>
      </p:grpSp>
      <p:pic>
        <p:nvPicPr>
          <p:cNvPr id="9" name="Picture 9"/>
          <p:cNvPicPr>
            <a:picLocks noChangeAspect="1"/>
          </p:cNvPicPr>
          <p:nvPr/>
        </p:nvPicPr>
        <p:blipFill>
          <a:blip r:embed="rId8"/>
          <a:srcRect/>
          <a:stretch>
            <a:fillRect/>
          </a:stretch>
        </p:blipFill>
        <p:spPr>
          <a:xfrm rot="-10345600">
            <a:off x="11032512" y="-1059319"/>
            <a:ext cx="10985533" cy="2118639"/>
          </a:xfrm>
          <a:prstGeom prst="rect">
            <a:avLst/>
          </a:prstGeom>
        </p:spPr>
      </p:pic>
      <p:pic>
        <p:nvPicPr>
          <p:cNvPr id="10" name="Picture 10"/>
          <p:cNvPicPr>
            <a:picLocks noChangeAspect="1"/>
          </p:cNvPicPr>
          <p:nvPr/>
        </p:nvPicPr>
        <p:blipFill>
          <a:blip r:embed="rId9"/>
          <a:srcRect/>
          <a:stretch>
            <a:fillRect/>
          </a:stretch>
        </p:blipFill>
        <p:spPr>
          <a:xfrm rot="136992">
            <a:off x="-4543530" y="8824843"/>
            <a:ext cx="13194124" cy="2886215"/>
          </a:xfrm>
          <a:prstGeom prst="rect">
            <a:avLst/>
          </a:prstGeom>
        </p:spPr>
      </p:pic>
      <p:sp>
        <p:nvSpPr>
          <p:cNvPr id="11" name="TextBox 11"/>
          <p:cNvSpPr txBox="1"/>
          <p:nvPr/>
        </p:nvSpPr>
        <p:spPr>
          <a:xfrm>
            <a:off x="7525484" y="1725376"/>
            <a:ext cx="9948784" cy="1235338"/>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TABLE OF CONTENTS </a:t>
            </a:r>
          </a:p>
        </p:txBody>
      </p:sp>
      <p:pic>
        <p:nvPicPr>
          <p:cNvPr id="29"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40384" y="678121"/>
            <a:ext cx="1545742" cy="1545742"/>
          </a:xfrm>
          <a:prstGeom prst="rect">
            <a:avLst/>
          </a:prstGeom>
        </p:spPr>
      </p:pic>
      <p:pic>
        <p:nvPicPr>
          <p:cNvPr id="30" name="Picture 3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987714" y="525951"/>
            <a:ext cx="1545742" cy="1545742"/>
          </a:xfrm>
          <a:prstGeom prst="rect">
            <a:avLst/>
          </a:prstGeom>
        </p:spPr>
      </p:pic>
      <p:sp>
        <p:nvSpPr>
          <p:cNvPr id="40" name="TextBox 39"/>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02</a:t>
            </a:r>
          </a:p>
        </p:txBody>
      </p:sp>
      <p:sp>
        <p:nvSpPr>
          <p:cNvPr id="42" name="Google Shape;665;p13"/>
          <p:cNvSpPr txBox="1">
            <a:spLocks noGrp="1"/>
          </p:cNvSpPr>
          <p:nvPr/>
        </p:nvSpPr>
        <p:spPr>
          <a:xfrm>
            <a:off x="7588050" y="3776100"/>
            <a:ext cx="3841950" cy="50250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1pPr>
            <a:lvl2pPr marL="914400" marR="0" lvl="1" indent="-355600" algn="l" rtl="0">
              <a:lnSpc>
                <a:spcPct val="115000"/>
              </a:lnSpc>
              <a:spcBef>
                <a:spcPts val="80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2pPr>
            <a:lvl3pPr marL="1371600" marR="0" lvl="2" indent="-355600" algn="l" rtl="0">
              <a:lnSpc>
                <a:spcPct val="115000"/>
              </a:lnSpc>
              <a:spcBef>
                <a:spcPts val="80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3pPr>
            <a:lvl4pPr marL="1828800" marR="0" lvl="3"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4pPr>
            <a:lvl5pPr marL="2286000" marR="0" lvl="4"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5pPr>
            <a:lvl6pPr marL="2743200" marR="0" lvl="5"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6pPr>
            <a:lvl7pPr marL="3200400" marR="0" lvl="6"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7pPr>
            <a:lvl8pPr marL="3657600" marR="0" lvl="7"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8pPr>
            <a:lvl9pPr marL="4114800" marR="0" lvl="8" indent="-355600" algn="l" rtl="0">
              <a:lnSpc>
                <a:spcPct val="115000"/>
              </a:lnSpc>
              <a:spcBef>
                <a:spcPts val="800"/>
              </a:spcBef>
              <a:spcAft>
                <a:spcPts val="80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9pPr>
          </a:lstStyle>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INTRODUCTION</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PROBLEM STATEMENT</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RELEVANCE</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EXISTING SYSTEM</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PROPOSED SYSTEM</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DESIGN</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IMPLEMENTATION</a:t>
            </a:r>
          </a:p>
          <a:p>
            <a:pPr marL="342900" indent="-342900">
              <a:buClr>
                <a:srgbClr val="E41F1F"/>
              </a:buClr>
              <a:buSzPct val="1000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ct val="100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sz="1500" dirty="0">
              <a:latin typeface="Times New Roman" panose="02020603050405020304" pitchFamily="18" charset="0"/>
              <a:cs typeface="Times New Roman" panose="02020603050405020304" pitchFamily="18" charset="0"/>
            </a:endParaRPr>
          </a:p>
        </p:txBody>
      </p:sp>
      <p:sp>
        <p:nvSpPr>
          <p:cNvPr id="44" name="Google Shape;665;p13"/>
          <p:cNvSpPr txBox="1">
            <a:spLocks noGrp="1"/>
          </p:cNvSpPr>
          <p:nvPr/>
        </p:nvSpPr>
        <p:spPr>
          <a:xfrm>
            <a:off x="12683328" y="3791361"/>
            <a:ext cx="3841950" cy="50250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1pPr>
            <a:lvl2pPr marL="914400" marR="0" lvl="1" indent="-355600" algn="l" rtl="0">
              <a:lnSpc>
                <a:spcPct val="115000"/>
              </a:lnSpc>
              <a:spcBef>
                <a:spcPts val="80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2pPr>
            <a:lvl3pPr marL="1371600" marR="0" lvl="2" indent="-355600" algn="l" rtl="0">
              <a:lnSpc>
                <a:spcPct val="115000"/>
              </a:lnSpc>
              <a:spcBef>
                <a:spcPts val="800"/>
              </a:spcBef>
              <a:spcAft>
                <a:spcPts val="0"/>
              </a:spcAft>
              <a:buClr>
                <a:schemeClr val="accent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3pPr>
            <a:lvl4pPr marL="1828800" marR="0" lvl="3"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4pPr>
            <a:lvl5pPr marL="2286000" marR="0" lvl="4"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5pPr>
            <a:lvl6pPr marL="2743200" marR="0" lvl="5"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6pPr>
            <a:lvl7pPr marL="3200400" marR="0" lvl="6"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7pPr>
            <a:lvl8pPr marL="3657600" marR="0" lvl="7"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8pPr>
            <a:lvl9pPr marL="4114800" marR="0" lvl="8" indent="-355600" algn="l" rtl="0">
              <a:lnSpc>
                <a:spcPct val="115000"/>
              </a:lnSpc>
              <a:spcBef>
                <a:spcPts val="800"/>
              </a:spcBef>
              <a:spcAft>
                <a:spcPts val="80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9pPr>
          </a:lstStyle>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PROJECT SCREENSHOTS</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TESTING</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PO/PSO MAPPING</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TASK DISTRIBUTION</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FUTURE SCOPE</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CONCLUSION</a:t>
            </a:r>
          </a:p>
          <a:p>
            <a:pPr marL="342900" indent="-342900">
              <a:buClr>
                <a:srgbClr val="E41F1F"/>
              </a:buClr>
              <a:buSzPct val="100000"/>
              <a:buFont typeface="Arial" panose="020B0604020202020204" pitchFamily="34" charset="0"/>
              <a:buChar char="♪"/>
            </a:pPr>
            <a:r>
              <a:rPr lang="en-US" sz="3000" dirty="0">
                <a:solidFill>
                  <a:schemeClr val="bg1"/>
                </a:solidFill>
                <a:latin typeface="Times New Roman" panose="02020603050405020304" pitchFamily="18" charset="0"/>
                <a:cs typeface="Times New Roman" panose="02020603050405020304" pitchFamily="18" charset="0"/>
              </a:rPr>
              <a:t>REFERENCE</a:t>
            </a:r>
          </a:p>
          <a:p>
            <a:pPr marL="342900" indent="-342900">
              <a:buClr>
                <a:srgbClr val="E41F1F"/>
              </a:buClr>
              <a:buSzPct val="1000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ct val="1000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tx1"/>
              </a:buClr>
              <a:buSzPts val="1100"/>
              <a:buFont typeface="Arial" panose="020B0604020202020204" pitchFamily="34" charset="0"/>
              <a:buChar char="♪"/>
            </a:pPr>
            <a:endParaRPr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272" y="1903500"/>
            <a:ext cx="13625456" cy="6480000"/>
          </a:xfrm>
          <a:prstGeom prst="rect">
            <a:avLst/>
          </a:prstGeom>
        </p:spPr>
      </p:pic>
      <p:sp>
        <p:nvSpPr>
          <p:cNvPr id="13" name="TextBox 12"/>
          <p:cNvSpPr txBox="1"/>
          <p:nvPr/>
        </p:nvSpPr>
        <p:spPr>
          <a:xfrm>
            <a:off x="8305800" y="9548336"/>
            <a:ext cx="1676400"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2</a:t>
            </a:r>
            <a:r>
              <a:rPr lang="en-IN" sz="2800" dirty="0">
                <a:solidFill>
                  <a:schemeClr val="bg1"/>
                </a:solidFill>
                <a:latin typeface="Times New Roman" panose="02020603050405020304" pitchFamily="18" charset="0"/>
                <a:cs typeface="Times New Roman" panose="02020603050405020304" pitchFamily="18" charset="0"/>
              </a:rPr>
              <a:t>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4067" y="1903500"/>
            <a:ext cx="13399867" cy="6480000"/>
          </a:xfrm>
          <a:prstGeom prst="rect">
            <a:avLst/>
          </a:prstGeom>
        </p:spPr>
      </p:pic>
      <p:sp>
        <p:nvSpPr>
          <p:cNvPr id="13" name="TextBox 12"/>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738" y="1903500"/>
            <a:ext cx="11870525" cy="6480000"/>
          </a:xfrm>
          <a:prstGeom prst="rect">
            <a:avLst/>
          </a:prstGeom>
        </p:spPr>
      </p:pic>
      <p:sp>
        <p:nvSpPr>
          <p:cNvPr id="12" name="TextBox 11"/>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12" name="Picture 11"/>
          <p:cNvPicPr>
            <a:picLocks noChangeAspect="1"/>
          </p:cNvPicPr>
          <p:nvPr/>
        </p:nvPicPr>
        <p:blipFill>
          <a:blip r:embed="rId5"/>
          <a:stretch>
            <a:fillRect/>
          </a:stretch>
        </p:blipFill>
        <p:spPr>
          <a:xfrm>
            <a:off x="2116211" y="2606312"/>
            <a:ext cx="14055578" cy="507437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9" name="Picture 8"/>
          <p:cNvPicPr>
            <a:picLocks noChangeAspect="1"/>
          </p:cNvPicPr>
          <p:nvPr/>
        </p:nvPicPr>
        <p:blipFill>
          <a:blip r:embed="rId5"/>
          <a:stretch>
            <a:fillRect/>
          </a:stretch>
        </p:blipFill>
        <p:spPr>
          <a:xfrm>
            <a:off x="1728034" y="1796473"/>
            <a:ext cx="15094650" cy="2415144"/>
          </a:xfrm>
          <a:prstGeom prst="rect">
            <a:avLst/>
          </a:prstGeom>
        </p:spPr>
      </p:pic>
      <p:pic>
        <p:nvPicPr>
          <p:cNvPr id="13" name="Picture 12"/>
          <p:cNvPicPr>
            <a:picLocks noChangeAspect="1"/>
          </p:cNvPicPr>
          <p:nvPr/>
        </p:nvPicPr>
        <p:blipFill>
          <a:blip r:embed="rId6"/>
          <a:stretch>
            <a:fillRect/>
          </a:stretch>
        </p:blipFill>
        <p:spPr>
          <a:xfrm>
            <a:off x="1743274" y="4594194"/>
            <a:ext cx="15094650" cy="4533216"/>
          </a:xfrm>
          <a:prstGeom prst="rect">
            <a:avLst/>
          </a:prstGeom>
        </p:spPr>
      </p:pic>
      <p:sp>
        <p:nvSpPr>
          <p:cNvPr id="14" name="TextBox 13"/>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5" y="1461768"/>
            <a:ext cx="15387849" cy="2519408"/>
          </a:xfrm>
          <a:prstGeom prst="rect">
            <a:avLst/>
          </a:prstGeom>
        </p:spPr>
        <p:txBody>
          <a:bodyPr lIns="0" tIns="0" rIns="0" bIns="0" rtlCol="0" anchor="t">
            <a:spAutoFit/>
          </a:bodyPr>
          <a:lstStyle/>
          <a:p>
            <a:pPr algn="ctr">
              <a:lnSpc>
                <a:spcPts val="10500"/>
              </a:lnSpc>
              <a:spcBef>
                <a:spcPct val="0"/>
              </a:spcBef>
            </a:pPr>
            <a:endParaRPr lang="en-US" sz="7500" dirty="0">
              <a:solidFill>
                <a:srgbClr val="E41F1F"/>
              </a:solidFill>
              <a:latin typeface="Bebas Neue Bold" panose="020B0606020202050201"/>
            </a:endParaRPr>
          </a:p>
          <a:p>
            <a:pPr algn="ctr">
              <a:lnSpc>
                <a:spcPts val="10500"/>
              </a:lnSpc>
              <a:spcBef>
                <a:spcPct val="0"/>
              </a:spcBef>
            </a:pPr>
            <a:endParaRPr lang="en-US" sz="7500" dirty="0">
              <a:solidFill>
                <a:srgbClr val="FFFFFF"/>
              </a:solidFill>
              <a:latin typeface="Bebas Neue Bold" panose="020B0606020202050201"/>
            </a:endParaRPr>
          </a:p>
        </p:txBody>
      </p:sp>
      <p:pic>
        <p:nvPicPr>
          <p:cNvPr id="9" name="Picture 8"/>
          <p:cNvPicPr>
            <a:picLocks noChangeAspect="1"/>
          </p:cNvPicPr>
          <p:nvPr/>
        </p:nvPicPr>
        <p:blipFill>
          <a:blip r:embed="rId5"/>
          <a:stretch>
            <a:fillRect/>
          </a:stretch>
        </p:blipFill>
        <p:spPr>
          <a:xfrm>
            <a:off x="2457199" y="1195641"/>
            <a:ext cx="12985525" cy="4325009"/>
          </a:xfrm>
          <a:prstGeom prst="rect">
            <a:avLst/>
          </a:prstGeom>
        </p:spPr>
      </p:pic>
      <p:pic>
        <p:nvPicPr>
          <p:cNvPr id="13" name="Picture 12"/>
          <p:cNvPicPr>
            <a:picLocks noChangeAspect="1"/>
          </p:cNvPicPr>
          <p:nvPr/>
        </p:nvPicPr>
        <p:blipFill>
          <a:blip r:embed="rId6"/>
          <a:stretch>
            <a:fillRect/>
          </a:stretch>
        </p:blipFill>
        <p:spPr>
          <a:xfrm>
            <a:off x="2405071" y="6589643"/>
            <a:ext cx="12985526" cy="1274716"/>
          </a:xfrm>
          <a:prstGeom prst="rect">
            <a:avLst/>
          </a:prstGeom>
        </p:spPr>
      </p:pic>
      <p:sp>
        <p:nvSpPr>
          <p:cNvPr id="14" name="TextBox 13"/>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7548" y="0"/>
            <a:ext cx="3585683" cy="10676970"/>
          </a:xfrm>
          <a:prstGeom prst="rect">
            <a:avLst/>
          </a:prstGeom>
        </p:spPr>
      </p:pic>
      <p:pic>
        <p:nvPicPr>
          <p:cNvPr id="4" name="Picture 4"/>
          <p:cNvPicPr>
            <a:picLocks noChangeAspect="1"/>
          </p:cNvPicPr>
          <p:nvPr/>
        </p:nvPicPr>
        <p:blipFill>
          <a:blip r:embed="rId4"/>
          <a:srcRect l="107" r="107"/>
          <a:stretch>
            <a:fillRect/>
          </a:stretch>
        </p:blipFill>
        <p:spPr>
          <a:xfrm>
            <a:off x="14469564" y="0"/>
            <a:ext cx="6210305" cy="10287000"/>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652052" y="1202725"/>
            <a:ext cx="2791301" cy="279130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376360" y="927938"/>
            <a:ext cx="2791301" cy="279130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30256" y="7031398"/>
            <a:ext cx="2791301" cy="279130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05948" y="6756611"/>
            <a:ext cx="2791301" cy="2791301"/>
          </a:xfrm>
          <a:prstGeom prst="rect">
            <a:avLst/>
          </a:prstGeom>
        </p:spPr>
      </p:pic>
      <p:sp>
        <p:nvSpPr>
          <p:cNvPr id="15" name="TextBox 5"/>
          <p:cNvSpPr txBox="1"/>
          <p:nvPr/>
        </p:nvSpPr>
        <p:spPr>
          <a:xfrm>
            <a:off x="2656454" y="2476500"/>
            <a:ext cx="13477712" cy="3507050"/>
          </a:xfrm>
          <a:prstGeom prst="rect">
            <a:avLst/>
          </a:prstGeom>
        </p:spPr>
        <p:txBody>
          <a:bodyPr lIns="0" tIns="0" rIns="0" bIns="0" rtlCol="0" anchor="t">
            <a:spAutoFit/>
          </a:bodyPr>
          <a:lstStyle/>
          <a:p>
            <a:pPr algn="ctr">
              <a:lnSpc>
                <a:spcPts val="31300"/>
              </a:lnSpc>
              <a:spcBef>
                <a:spcPct val="0"/>
              </a:spcBef>
            </a:pPr>
            <a:r>
              <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rPr>
              <a:t>PROJECT</a:t>
            </a:r>
          </a:p>
        </p:txBody>
      </p:sp>
      <p:sp>
        <p:nvSpPr>
          <p:cNvPr id="16" name="TextBox 5"/>
          <p:cNvSpPr txBox="1"/>
          <p:nvPr/>
        </p:nvSpPr>
        <p:spPr>
          <a:xfrm>
            <a:off x="2656454" y="4293925"/>
            <a:ext cx="13477712" cy="3507050"/>
          </a:xfrm>
          <a:prstGeom prst="rect">
            <a:avLst/>
          </a:prstGeom>
        </p:spPr>
        <p:txBody>
          <a:bodyPr lIns="0" tIns="0" rIns="0" bIns="0" rtlCol="0" anchor="t">
            <a:spAutoFit/>
          </a:bodyPr>
          <a:lstStyle/>
          <a:p>
            <a:pPr algn="ctr">
              <a:lnSpc>
                <a:spcPts val="31300"/>
              </a:lnSpc>
              <a:spcBef>
                <a:spcPct val="0"/>
              </a:spcBef>
            </a:pPr>
            <a:r>
              <a:rPr lang="en-US" sz="150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SCREENSHOTS</a:t>
            </a:r>
            <a:endPar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endParaRPr>
          </a:p>
        </p:txBody>
      </p:sp>
      <p:sp>
        <p:nvSpPr>
          <p:cNvPr id="18" name="TextBox 17"/>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1" t="3778" r="-1" b="5555"/>
          <a:stretch>
            <a:fillRect/>
          </a:stretch>
        </p:blipFill>
        <p:spPr>
          <a:xfrm>
            <a:off x="1524000" y="1257300"/>
            <a:ext cx="15240000" cy="7772400"/>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1" t="3798" r="-243" b="5535"/>
          <a:stretch>
            <a:fillRect/>
          </a:stretch>
        </p:blipFill>
        <p:spPr>
          <a:xfrm>
            <a:off x="1410744" y="1257300"/>
            <a:ext cx="15277056" cy="7772400"/>
          </a:xfrm>
          <a:prstGeom prst="rect">
            <a:avLst/>
          </a:prstGeom>
        </p:spPr>
      </p:pic>
      <p:sp>
        <p:nvSpPr>
          <p:cNvPr id="15" name="TextBox 14"/>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t="3616" r="1356" b="4991"/>
          <a:stretch>
            <a:fillRect/>
          </a:stretch>
        </p:blipFill>
        <p:spPr>
          <a:xfrm>
            <a:off x="1502186" y="1226157"/>
            <a:ext cx="15033214" cy="7834686"/>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1923182" y="2298789"/>
            <a:ext cx="7220818" cy="2581861"/>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INTRO</a:t>
            </a:r>
            <a:r>
              <a:rPr lang="en-US" sz="7500" dirty="0">
                <a:solidFill>
                  <a:srgbClr val="E41F1F"/>
                </a:solidFill>
                <a:latin typeface="Times New Roman" panose="02020603050405020304" pitchFamily="18" charset="0"/>
                <a:cs typeface="Times New Roman" panose="02020603050405020304" pitchFamily="18" charset="0"/>
              </a:rPr>
              <a:t>DUCTION</a:t>
            </a:r>
          </a:p>
          <a:p>
            <a:pP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2133600" y="4066701"/>
            <a:ext cx="10896600" cy="4609403"/>
          </a:xfrm>
          <a:prstGeom prst="rect">
            <a:avLst/>
          </a:prstGeom>
        </p:spPr>
        <p:txBody>
          <a:bodyPr wrap="square" lIns="0" tIns="0" rIns="0" bIns="0" rtlCol="0" anchor="t">
            <a:spAutoFit/>
          </a:bodyPr>
          <a:lstStyle/>
          <a:p>
            <a:pPr marL="361950" indent="-285750" algn="just">
              <a:buClr>
                <a:srgbClr val="E41F1F"/>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Face recognition technology has widely attracted attention due to its enormous application value and market potential. It is being implemented in various fields like security systems, digital video processing, and many such technological advances.</a:t>
            </a:r>
          </a:p>
          <a:p>
            <a:pPr marL="361950" indent="-285750" algn="just">
              <a:buClr>
                <a:srgbClr val="E41F1F"/>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Additionally, music is a form of art known to have a greater connection with a person’s emotions. It has got a unique ability to lift up one’s mood.</a:t>
            </a:r>
          </a:p>
          <a:p>
            <a:pPr marL="361950" indent="-285750" algn="just">
              <a:buClr>
                <a:srgbClr val="E41F1F"/>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Relatively, we focus on building an efficient music recommendation system that determines the emotion of users using facial recognition techniques.</a:t>
            </a:r>
          </a:p>
          <a:p>
            <a:pPr marL="361950" indent="-285750" algn="just">
              <a:buClr>
                <a:srgbClr val="E41F1F"/>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Moreover, on a larger dimension, this would render salvage of time and labor invested in performing the process manually. </a:t>
            </a:r>
          </a:p>
          <a:p>
            <a:pPr marL="361950" indent="-285750" algn="just">
              <a:buClr>
                <a:srgbClr val="E41F1F"/>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overall concept of the system is to recognize facial emotions and recommend songs efficiently. The proposed system will be both time and cost-efficient. </a:t>
            </a:r>
          </a:p>
          <a:p>
            <a:pPr>
              <a:lnSpc>
                <a:spcPts val="2240"/>
              </a:lnSpc>
              <a:spcBef>
                <a:spcPct val="0"/>
              </a:spcBef>
            </a:pPr>
            <a:endParaRPr lang="en-US" sz="1100" dirty="0">
              <a:solidFill>
                <a:srgbClr val="FFFFFF"/>
              </a:solidFill>
              <a:latin typeface="Open Sans" panose="020B0606030504020204"/>
            </a:endParaRP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716000" y="8420099"/>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t="5410" r="1310" b="6182"/>
          <a:stretch>
            <a:fillRect/>
          </a:stretch>
        </p:blipFill>
        <p:spPr>
          <a:xfrm>
            <a:off x="1623787" y="1354133"/>
            <a:ext cx="15040427" cy="7578734"/>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t="3767" r="1500" b="7367"/>
          <a:stretch>
            <a:fillRect/>
          </a:stretch>
        </p:blipFill>
        <p:spPr>
          <a:xfrm>
            <a:off x="1638300" y="1334473"/>
            <a:ext cx="15011400" cy="7618053"/>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t="4283" r="1500" b="5392"/>
          <a:stretch>
            <a:fillRect/>
          </a:stretch>
        </p:blipFill>
        <p:spPr>
          <a:xfrm>
            <a:off x="1676400" y="1271925"/>
            <a:ext cx="15011400" cy="7743150"/>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t="3778" r="500" b="5555"/>
          <a:stretch>
            <a:fillRect/>
          </a:stretch>
        </p:blipFill>
        <p:spPr>
          <a:xfrm>
            <a:off x="1562100" y="1257300"/>
            <a:ext cx="15163800" cy="7772400"/>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7548" y="0"/>
            <a:ext cx="3585683" cy="10676970"/>
          </a:xfrm>
          <a:prstGeom prst="rect">
            <a:avLst/>
          </a:prstGeom>
        </p:spPr>
      </p:pic>
      <p:pic>
        <p:nvPicPr>
          <p:cNvPr id="4" name="Picture 4"/>
          <p:cNvPicPr>
            <a:picLocks noChangeAspect="1"/>
          </p:cNvPicPr>
          <p:nvPr/>
        </p:nvPicPr>
        <p:blipFill>
          <a:blip r:embed="rId4"/>
          <a:srcRect l="107" r="107"/>
          <a:stretch>
            <a:fillRect/>
          </a:stretch>
        </p:blipFill>
        <p:spPr>
          <a:xfrm>
            <a:off x="14469564" y="0"/>
            <a:ext cx="6210305" cy="10287000"/>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652052" y="1202725"/>
            <a:ext cx="2791301" cy="279130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376360" y="927938"/>
            <a:ext cx="2791301" cy="279130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30256" y="7031398"/>
            <a:ext cx="2791301" cy="279130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05948" y="6756611"/>
            <a:ext cx="2791301" cy="2791301"/>
          </a:xfrm>
          <a:prstGeom prst="rect">
            <a:avLst/>
          </a:prstGeom>
        </p:spPr>
      </p:pic>
      <p:sp>
        <p:nvSpPr>
          <p:cNvPr id="15" name="TextBox 5"/>
          <p:cNvSpPr txBox="1"/>
          <p:nvPr/>
        </p:nvSpPr>
        <p:spPr>
          <a:xfrm>
            <a:off x="2656454" y="2476500"/>
            <a:ext cx="13477712" cy="7475252"/>
          </a:xfrm>
          <a:prstGeom prst="rect">
            <a:avLst/>
          </a:prstGeom>
        </p:spPr>
        <p:txBody>
          <a:bodyPr lIns="0" tIns="0" rIns="0" bIns="0" rtlCol="0" anchor="t">
            <a:spAutoFit/>
          </a:bodyPr>
          <a:lstStyle/>
          <a:p>
            <a:pPr algn="ctr">
              <a:lnSpc>
                <a:spcPts val="31300"/>
              </a:lnSpc>
              <a:spcBef>
                <a:spcPct val="0"/>
              </a:spcBef>
            </a:pPr>
            <a:r>
              <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rPr>
              <a:t>TEST</a:t>
            </a:r>
            <a:r>
              <a:rPr lang="en-US" sz="150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ING</a:t>
            </a:r>
            <a:endPar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endParaRPr>
          </a:p>
          <a:p>
            <a:pPr algn="ctr">
              <a:lnSpc>
                <a:spcPts val="31300"/>
              </a:lnSpc>
              <a:spcBef>
                <a:spcPct val="0"/>
              </a:spcBef>
            </a:pPr>
            <a:endPar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endParaRPr>
          </a:p>
        </p:txBody>
      </p:sp>
      <p:sp>
        <p:nvSpPr>
          <p:cNvPr id="16" name="TextBox 5"/>
          <p:cNvSpPr txBox="1"/>
          <p:nvPr/>
        </p:nvSpPr>
        <p:spPr>
          <a:xfrm>
            <a:off x="2656454" y="4293925"/>
            <a:ext cx="13477712" cy="3507050"/>
          </a:xfrm>
          <a:prstGeom prst="rect">
            <a:avLst/>
          </a:prstGeom>
        </p:spPr>
        <p:txBody>
          <a:bodyPr lIns="0" tIns="0" rIns="0" bIns="0" rtlCol="0" anchor="t">
            <a:spAutoFit/>
          </a:bodyPr>
          <a:lstStyle/>
          <a:p>
            <a:pPr algn="ctr">
              <a:lnSpc>
                <a:spcPts val="31300"/>
              </a:lnSpc>
              <a:spcBef>
                <a:spcPct val="0"/>
              </a:spcBef>
            </a:pPr>
            <a:endPar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endParaRPr>
          </a:p>
        </p:txBody>
      </p:sp>
      <p:sp>
        <p:nvSpPr>
          <p:cNvPr id="18" name="TextBox 17"/>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r="50173"/>
          <a:stretch>
            <a:fillRect/>
          </a:stretch>
        </p:blipFill>
        <p:spPr>
          <a:xfrm>
            <a:off x="1320143" y="3550764"/>
            <a:ext cx="7200000" cy="4816721"/>
          </a:xfrm>
          <a:prstGeom prst="rect">
            <a:avLst/>
          </a:prstGeom>
        </p:spPr>
      </p:pic>
      <p:sp>
        <p:nvSpPr>
          <p:cNvPr id="15" name="TextBox 7"/>
          <p:cNvSpPr txBox="1"/>
          <p:nvPr/>
        </p:nvSpPr>
        <p:spPr>
          <a:xfrm>
            <a:off x="1450075"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ACCU</a:t>
            </a:r>
            <a:r>
              <a:rPr lang="en-US" sz="7500" dirty="0">
                <a:solidFill>
                  <a:srgbClr val="E41F1F"/>
                </a:solidFill>
                <a:latin typeface="Times New Roman" panose="02020603050405020304" pitchFamily="18" charset="0"/>
                <a:cs typeface="Times New Roman" panose="02020603050405020304" pitchFamily="18" charset="0"/>
              </a:rPr>
              <a:t>RACY</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35</a:t>
            </a:r>
          </a:p>
        </p:txBody>
      </p:sp>
      <p:graphicFrame>
        <p:nvGraphicFramePr>
          <p:cNvPr id="3" name="Table 6"/>
          <p:cNvGraphicFramePr>
            <a:graphicFrameLocks noGrp="1"/>
          </p:cNvGraphicFramePr>
          <p:nvPr/>
        </p:nvGraphicFramePr>
        <p:xfrm>
          <a:off x="9765402" y="3428999"/>
          <a:ext cx="7674564" cy="4938482"/>
        </p:xfrm>
        <a:graphic>
          <a:graphicData uri="http://schemas.openxmlformats.org/drawingml/2006/table">
            <a:tbl>
              <a:tblPr firstRow="1" bandRow="1">
                <a:tableStyleId>{5C22544A-7EE6-4342-B048-85BDC9FD1C3A}</a:tableStyleId>
              </a:tblPr>
              <a:tblGrid>
                <a:gridCol w="2558188">
                  <a:extLst>
                    <a:ext uri="{9D8B030D-6E8A-4147-A177-3AD203B41FA5}">
                      <a16:colId xmlns:a16="http://schemas.microsoft.com/office/drawing/2014/main" val="20000"/>
                    </a:ext>
                  </a:extLst>
                </a:gridCol>
                <a:gridCol w="2558188">
                  <a:extLst>
                    <a:ext uri="{9D8B030D-6E8A-4147-A177-3AD203B41FA5}">
                      <a16:colId xmlns:a16="http://schemas.microsoft.com/office/drawing/2014/main" val="20001"/>
                    </a:ext>
                  </a:extLst>
                </a:gridCol>
                <a:gridCol w="2558188">
                  <a:extLst>
                    <a:ext uri="{9D8B030D-6E8A-4147-A177-3AD203B41FA5}">
                      <a16:colId xmlns:a16="http://schemas.microsoft.com/office/drawing/2014/main" val="20002"/>
                    </a:ext>
                  </a:extLst>
                </a:gridCol>
              </a:tblGrid>
              <a:tr h="492818">
                <a:tc>
                  <a:txBody>
                    <a:bodyPr/>
                    <a:lstStyle/>
                    <a:p>
                      <a:r>
                        <a:rPr lang="en-US" dirty="0"/>
                        <a:t>Epochs</a:t>
                      </a:r>
                      <a:endParaRPr lang="en-IN" dirty="0"/>
                    </a:p>
                  </a:txBody>
                  <a:tcPr/>
                </a:tc>
                <a:tc>
                  <a:txBody>
                    <a:bodyPr/>
                    <a:lstStyle/>
                    <a:p>
                      <a:r>
                        <a:rPr lang="en-US" dirty="0"/>
                        <a:t>Accuracy</a:t>
                      </a:r>
                      <a:endParaRPr lang="en-IN" dirty="0"/>
                    </a:p>
                  </a:txBody>
                  <a:tcPr/>
                </a:tc>
                <a:tc>
                  <a:txBody>
                    <a:bodyPr/>
                    <a:lstStyle/>
                    <a:p>
                      <a:r>
                        <a:rPr lang="en-US" dirty="0" err="1"/>
                        <a:t>Val_accuracy</a:t>
                      </a:r>
                      <a:endParaRPr lang="en-IN" dirty="0"/>
                    </a:p>
                  </a:txBody>
                  <a:tcPr/>
                </a:tc>
                <a:extLst>
                  <a:ext uri="{0D108BD9-81ED-4DB2-BD59-A6C34878D82A}">
                    <a16:rowId xmlns:a16="http://schemas.microsoft.com/office/drawing/2014/main" val="10000"/>
                  </a:ext>
                </a:extLst>
              </a:tr>
              <a:tr h="492818">
                <a:tc>
                  <a:txBody>
                    <a:bodyPr/>
                    <a:lstStyle/>
                    <a:p>
                      <a:r>
                        <a:rPr lang="en-US" dirty="0"/>
                        <a:t>10</a:t>
                      </a:r>
                      <a:endParaRPr lang="en-IN" dirty="0"/>
                    </a:p>
                  </a:txBody>
                  <a:tcPr/>
                </a:tc>
                <a:tc>
                  <a:txBody>
                    <a:bodyPr/>
                    <a:lstStyle/>
                    <a:p>
                      <a:r>
                        <a:rPr lang="en-US" dirty="0"/>
                        <a:t>0.6180</a:t>
                      </a:r>
                      <a:endParaRPr lang="en-IN" dirty="0"/>
                    </a:p>
                  </a:txBody>
                  <a:tcPr/>
                </a:tc>
                <a:tc>
                  <a:txBody>
                    <a:bodyPr/>
                    <a:lstStyle/>
                    <a:p>
                      <a:r>
                        <a:rPr lang="en-US" dirty="0"/>
                        <a:t>0.6180</a:t>
                      </a:r>
                      <a:endParaRPr lang="en-IN" dirty="0"/>
                    </a:p>
                  </a:txBody>
                  <a:tcPr/>
                </a:tc>
                <a:extLst>
                  <a:ext uri="{0D108BD9-81ED-4DB2-BD59-A6C34878D82A}">
                    <a16:rowId xmlns:a16="http://schemas.microsoft.com/office/drawing/2014/main" val="10001"/>
                  </a:ext>
                </a:extLst>
              </a:tr>
              <a:tr h="492818">
                <a:tc>
                  <a:txBody>
                    <a:bodyPr/>
                    <a:lstStyle/>
                    <a:p>
                      <a:r>
                        <a:rPr lang="en-US" dirty="0"/>
                        <a:t>20</a:t>
                      </a:r>
                      <a:endParaRPr lang="en-IN" dirty="0"/>
                    </a:p>
                  </a:txBody>
                  <a:tcPr/>
                </a:tc>
                <a:tc>
                  <a:txBody>
                    <a:bodyPr/>
                    <a:lstStyle/>
                    <a:p>
                      <a:r>
                        <a:rPr lang="en-US" dirty="0"/>
                        <a:t>0.6467</a:t>
                      </a:r>
                      <a:endParaRPr lang="en-IN" dirty="0"/>
                    </a:p>
                  </a:txBody>
                  <a:tcPr/>
                </a:tc>
                <a:tc>
                  <a:txBody>
                    <a:bodyPr/>
                    <a:lstStyle/>
                    <a:p>
                      <a:r>
                        <a:rPr lang="en-US" dirty="0"/>
                        <a:t>0.6467</a:t>
                      </a:r>
                      <a:endParaRPr lang="en-IN" dirty="0"/>
                    </a:p>
                  </a:txBody>
                  <a:tcPr/>
                </a:tc>
                <a:extLst>
                  <a:ext uri="{0D108BD9-81ED-4DB2-BD59-A6C34878D82A}">
                    <a16:rowId xmlns:a16="http://schemas.microsoft.com/office/drawing/2014/main" val="10002"/>
                  </a:ext>
                </a:extLst>
              </a:tr>
              <a:tr h="492818">
                <a:tc>
                  <a:txBody>
                    <a:bodyPr/>
                    <a:lstStyle/>
                    <a:p>
                      <a:r>
                        <a:rPr lang="en-US" dirty="0"/>
                        <a:t>30</a:t>
                      </a:r>
                      <a:endParaRPr lang="en-IN" dirty="0"/>
                    </a:p>
                  </a:txBody>
                  <a:tcPr/>
                </a:tc>
                <a:tc>
                  <a:txBody>
                    <a:bodyPr/>
                    <a:lstStyle/>
                    <a:p>
                      <a:r>
                        <a:rPr lang="en-US" dirty="0"/>
                        <a:t>0.6656</a:t>
                      </a:r>
                      <a:endParaRPr lang="en-IN" dirty="0"/>
                    </a:p>
                  </a:txBody>
                  <a:tcPr/>
                </a:tc>
                <a:tc>
                  <a:txBody>
                    <a:bodyPr/>
                    <a:lstStyle/>
                    <a:p>
                      <a:r>
                        <a:rPr lang="en-US" dirty="0"/>
                        <a:t>0.6656</a:t>
                      </a:r>
                      <a:endParaRPr lang="en-IN" dirty="0"/>
                    </a:p>
                  </a:txBody>
                  <a:tcPr/>
                </a:tc>
                <a:extLst>
                  <a:ext uri="{0D108BD9-81ED-4DB2-BD59-A6C34878D82A}">
                    <a16:rowId xmlns:a16="http://schemas.microsoft.com/office/drawing/2014/main" val="10003"/>
                  </a:ext>
                </a:extLst>
              </a:tr>
              <a:tr h="492818">
                <a:tc>
                  <a:txBody>
                    <a:bodyPr/>
                    <a:lstStyle/>
                    <a:p>
                      <a:r>
                        <a:rPr lang="en-US" dirty="0"/>
                        <a:t>40</a:t>
                      </a:r>
                      <a:endParaRPr lang="en-IN" dirty="0"/>
                    </a:p>
                  </a:txBody>
                  <a:tcPr/>
                </a:tc>
                <a:tc>
                  <a:txBody>
                    <a:bodyPr/>
                    <a:lstStyle/>
                    <a:p>
                      <a:r>
                        <a:rPr lang="en-US" dirty="0"/>
                        <a:t>0.6459</a:t>
                      </a:r>
                      <a:endParaRPr lang="en-IN" dirty="0"/>
                    </a:p>
                  </a:txBody>
                  <a:tcPr/>
                </a:tc>
                <a:tc>
                  <a:txBody>
                    <a:bodyPr/>
                    <a:lstStyle/>
                    <a:p>
                      <a:r>
                        <a:rPr lang="en-US" dirty="0"/>
                        <a:t>0.6718</a:t>
                      </a:r>
                      <a:endParaRPr lang="en-IN" dirty="0"/>
                    </a:p>
                  </a:txBody>
                  <a:tcPr/>
                </a:tc>
                <a:extLst>
                  <a:ext uri="{0D108BD9-81ED-4DB2-BD59-A6C34878D82A}">
                    <a16:rowId xmlns:a16="http://schemas.microsoft.com/office/drawing/2014/main" val="10004"/>
                  </a:ext>
                </a:extLst>
              </a:tr>
              <a:tr h="492818">
                <a:tc>
                  <a:txBody>
                    <a:bodyPr/>
                    <a:lstStyle/>
                    <a:p>
                      <a:r>
                        <a:rPr lang="en-US" dirty="0"/>
                        <a:t>50</a:t>
                      </a:r>
                      <a:endParaRPr lang="en-IN" dirty="0"/>
                    </a:p>
                  </a:txBody>
                  <a:tcPr/>
                </a:tc>
                <a:tc>
                  <a:txBody>
                    <a:bodyPr/>
                    <a:lstStyle/>
                    <a:p>
                      <a:r>
                        <a:rPr lang="en-US" dirty="0"/>
                        <a:t>0.6703</a:t>
                      </a:r>
                      <a:endParaRPr lang="en-IN" dirty="0"/>
                    </a:p>
                  </a:txBody>
                  <a:tcPr/>
                </a:tc>
                <a:tc>
                  <a:txBody>
                    <a:bodyPr/>
                    <a:lstStyle/>
                    <a:p>
                      <a:r>
                        <a:rPr lang="en-US" dirty="0"/>
                        <a:t>0.6771</a:t>
                      </a:r>
                      <a:endParaRPr lang="en-IN" dirty="0"/>
                    </a:p>
                  </a:txBody>
                  <a:tcPr/>
                </a:tc>
                <a:extLst>
                  <a:ext uri="{0D108BD9-81ED-4DB2-BD59-A6C34878D82A}">
                    <a16:rowId xmlns:a16="http://schemas.microsoft.com/office/drawing/2014/main" val="10005"/>
                  </a:ext>
                </a:extLst>
              </a:tr>
              <a:tr h="503120">
                <a:tc>
                  <a:txBody>
                    <a:bodyPr/>
                    <a:lstStyle/>
                    <a:p>
                      <a:r>
                        <a:rPr lang="en-US" dirty="0"/>
                        <a:t>60</a:t>
                      </a:r>
                      <a:endParaRPr lang="en-IN" dirty="0"/>
                    </a:p>
                  </a:txBody>
                  <a:tcPr/>
                </a:tc>
                <a:tc>
                  <a:txBody>
                    <a:bodyPr/>
                    <a:lstStyle/>
                    <a:p>
                      <a:r>
                        <a:rPr lang="en-US" dirty="0"/>
                        <a:t>0.6859</a:t>
                      </a:r>
                      <a:endParaRPr lang="en-IN" dirty="0"/>
                    </a:p>
                  </a:txBody>
                  <a:tcPr/>
                </a:tc>
                <a:tc>
                  <a:txBody>
                    <a:bodyPr/>
                    <a:lstStyle/>
                    <a:p>
                      <a:r>
                        <a:rPr lang="en-US" dirty="0"/>
                        <a:t>0.6821</a:t>
                      </a:r>
                      <a:endParaRPr lang="en-IN" dirty="0"/>
                    </a:p>
                  </a:txBody>
                  <a:tcPr/>
                </a:tc>
                <a:extLst>
                  <a:ext uri="{0D108BD9-81ED-4DB2-BD59-A6C34878D82A}">
                    <a16:rowId xmlns:a16="http://schemas.microsoft.com/office/drawing/2014/main" val="10006"/>
                  </a:ext>
                </a:extLst>
              </a:tr>
              <a:tr h="492818">
                <a:tc>
                  <a:txBody>
                    <a:bodyPr/>
                    <a:lstStyle/>
                    <a:p>
                      <a:r>
                        <a:rPr lang="en-US" dirty="0"/>
                        <a:t>70</a:t>
                      </a:r>
                      <a:endParaRPr lang="en-IN" dirty="0"/>
                    </a:p>
                  </a:txBody>
                  <a:tcPr/>
                </a:tc>
                <a:tc>
                  <a:txBody>
                    <a:bodyPr/>
                    <a:lstStyle/>
                    <a:p>
                      <a:r>
                        <a:rPr lang="en-US" dirty="0"/>
                        <a:t>0.6899</a:t>
                      </a:r>
                      <a:endParaRPr lang="en-IN" dirty="0"/>
                    </a:p>
                  </a:txBody>
                  <a:tcPr/>
                </a:tc>
                <a:tc>
                  <a:txBody>
                    <a:bodyPr/>
                    <a:lstStyle/>
                    <a:p>
                      <a:r>
                        <a:rPr lang="en-US" dirty="0"/>
                        <a:t>0.6913</a:t>
                      </a:r>
                      <a:endParaRPr lang="en-IN" dirty="0"/>
                    </a:p>
                  </a:txBody>
                  <a:tcPr/>
                </a:tc>
                <a:extLst>
                  <a:ext uri="{0D108BD9-81ED-4DB2-BD59-A6C34878D82A}">
                    <a16:rowId xmlns:a16="http://schemas.microsoft.com/office/drawing/2014/main" val="10007"/>
                  </a:ext>
                </a:extLst>
              </a:tr>
              <a:tr h="492818">
                <a:tc>
                  <a:txBody>
                    <a:bodyPr/>
                    <a:lstStyle/>
                    <a:p>
                      <a:r>
                        <a:rPr lang="en-US" dirty="0"/>
                        <a:t>80</a:t>
                      </a:r>
                      <a:endParaRPr lang="en-IN" dirty="0"/>
                    </a:p>
                  </a:txBody>
                  <a:tcPr/>
                </a:tc>
                <a:tc>
                  <a:txBody>
                    <a:bodyPr/>
                    <a:lstStyle/>
                    <a:p>
                      <a:r>
                        <a:rPr lang="en-US" dirty="0"/>
                        <a:t>0.7016</a:t>
                      </a:r>
                      <a:endParaRPr lang="en-IN" dirty="0"/>
                    </a:p>
                  </a:txBody>
                  <a:tcPr/>
                </a:tc>
                <a:tc>
                  <a:txBody>
                    <a:bodyPr/>
                    <a:lstStyle/>
                    <a:p>
                      <a:r>
                        <a:rPr lang="en-US" dirty="0"/>
                        <a:t>0.6935</a:t>
                      </a:r>
                      <a:endParaRPr lang="en-IN" dirty="0"/>
                    </a:p>
                  </a:txBody>
                  <a:tcPr/>
                </a:tc>
                <a:extLst>
                  <a:ext uri="{0D108BD9-81ED-4DB2-BD59-A6C34878D82A}">
                    <a16:rowId xmlns:a16="http://schemas.microsoft.com/office/drawing/2014/main" val="10008"/>
                  </a:ext>
                </a:extLst>
              </a:tr>
              <a:tr h="492818">
                <a:tc>
                  <a:txBody>
                    <a:bodyPr/>
                    <a:lstStyle/>
                    <a:p>
                      <a:r>
                        <a:rPr lang="en-US" dirty="0"/>
                        <a:t>86</a:t>
                      </a:r>
                      <a:endParaRPr lang="en-IN" dirty="0"/>
                    </a:p>
                  </a:txBody>
                  <a:tcPr/>
                </a:tc>
                <a:tc>
                  <a:txBody>
                    <a:bodyPr/>
                    <a:lstStyle/>
                    <a:p>
                      <a:r>
                        <a:rPr lang="en-US" dirty="0"/>
                        <a:t>0.7064</a:t>
                      </a:r>
                      <a:endParaRPr lang="en-IN" dirty="0"/>
                    </a:p>
                  </a:txBody>
                  <a:tcPr/>
                </a:tc>
                <a:tc>
                  <a:txBody>
                    <a:bodyPr/>
                    <a:lstStyle/>
                    <a:p>
                      <a:r>
                        <a:rPr lang="en-US" dirty="0"/>
                        <a:t>0.6902</a:t>
                      </a:r>
                      <a:endParaRPr lang="en-IN"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28562"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47919"/>
          <a:stretch>
            <a:fillRect/>
          </a:stretch>
        </p:blipFill>
        <p:spPr>
          <a:xfrm>
            <a:off x="1347237" y="3429000"/>
            <a:ext cx="7312080" cy="4680000"/>
          </a:xfrm>
          <a:prstGeom prst="rect">
            <a:avLst/>
          </a:prstGeom>
        </p:spPr>
      </p:pic>
      <p:sp>
        <p:nvSpPr>
          <p:cNvPr id="15" name="TextBox 7"/>
          <p:cNvSpPr txBox="1"/>
          <p:nvPr/>
        </p:nvSpPr>
        <p:spPr>
          <a:xfrm>
            <a:off x="1450075"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LO</a:t>
            </a:r>
            <a:r>
              <a:rPr lang="en-US" sz="7500" dirty="0">
                <a:solidFill>
                  <a:srgbClr val="E41F1F"/>
                </a:solidFill>
                <a:latin typeface="Times New Roman" panose="02020603050405020304" pitchFamily="18" charset="0"/>
                <a:cs typeface="Times New Roman" panose="02020603050405020304" pitchFamily="18" charset="0"/>
              </a:rPr>
              <a:t>SS</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36</a:t>
            </a:r>
          </a:p>
        </p:txBody>
      </p:sp>
      <p:graphicFrame>
        <p:nvGraphicFramePr>
          <p:cNvPr id="19" name="Table 6"/>
          <p:cNvGraphicFramePr>
            <a:graphicFrameLocks noGrp="1"/>
          </p:cNvGraphicFramePr>
          <p:nvPr/>
        </p:nvGraphicFramePr>
        <p:xfrm>
          <a:off x="9705156" y="3429000"/>
          <a:ext cx="7595637" cy="4680001"/>
        </p:xfrm>
        <a:graphic>
          <a:graphicData uri="http://schemas.openxmlformats.org/drawingml/2006/table">
            <a:tbl>
              <a:tblPr firstRow="1" bandRow="1">
                <a:tableStyleId>{5C22544A-7EE6-4342-B048-85BDC9FD1C3A}</a:tableStyleId>
              </a:tblPr>
              <a:tblGrid>
                <a:gridCol w="2486844">
                  <a:extLst>
                    <a:ext uri="{9D8B030D-6E8A-4147-A177-3AD203B41FA5}">
                      <a16:colId xmlns:a16="http://schemas.microsoft.com/office/drawing/2014/main" val="20000"/>
                    </a:ext>
                  </a:extLst>
                </a:gridCol>
                <a:gridCol w="2576914">
                  <a:extLst>
                    <a:ext uri="{9D8B030D-6E8A-4147-A177-3AD203B41FA5}">
                      <a16:colId xmlns:a16="http://schemas.microsoft.com/office/drawing/2014/main" val="20001"/>
                    </a:ext>
                  </a:extLst>
                </a:gridCol>
                <a:gridCol w="2531879">
                  <a:extLst>
                    <a:ext uri="{9D8B030D-6E8A-4147-A177-3AD203B41FA5}">
                      <a16:colId xmlns:a16="http://schemas.microsoft.com/office/drawing/2014/main" val="20002"/>
                    </a:ext>
                  </a:extLst>
                </a:gridCol>
              </a:tblGrid>
              <a:tr h="477205">
                <a:tc>
                  <a:txBody>
                    <a:bodyPr/>
                    <a:lstStyle/>
                    <a:p>
                      <a:r>
                        <a:rPr lang="en-US" dirty="0"/>
                        <a:t>Epochs</a:t>
                      </a:r>
                      <a:endParaRPr lang="en-IN" dirty="0"/>
                    </a:p>
                  </a:txBody>
                  <a:tcPr/>
                </a:tc>
                <a:tc>
                  <a:txBody>
                    <a:bodyPr/>
                    <a:lstStyle/>
                    <a:p>
                      <a:r>
                        <a:rPr lang="en-US" dirty="0"/>
                        <a:t>Loss</a:t>
                      </a:r>
                      <a:endParaRPr lang="en-IN" dirty="0"/>
                    </a:p>
                  </a:txBody>
                  <a:tcPr/>
                </a:tc>
                <a:tc>
                  <a:txBody>
                    <a:bodyPr/>
                    <a:lstStyle/>
                    <a:p>
                      <a:r>
                        <a:rPr lang="en-US" dirty="0" err="1"/>
                        <a:t>Val_loss</a:t>
                      </a:r>
                      <a:endParaRPr lang="en-IN" dirty="0"/>
                    </a:p>
                  </a:txBody>
                  <a:tcPr/>
                </a:tc>
                <a:extLst>
                  <a:ext uri="{0D108BD9-81ED-4DB2-BD59-A6C34878D82A}">
                    <a16:rowId xmlns:a16="http://schemas.microsoft.com/office/drawing/2014/main" val="10000"/>
                  </a:ext>
                </a:extLst>
              </a:tr>
              <a:tr h="477205">
                <a:tc>
                  <a:txBody>
                    <a:bodyPr/>
                    <a:lstStyle/>
                    <a:p>
                      <a:r>
                        <a:rPr lang="en-US" dirty="0"/>
                        <a:t>10</a:t>
                      </a:r>
                      <a:endParaRPr lang="en-IN" dirty="0"/>
                    </a:p>
                  </a:txBody>
                  <a:tcPr/>
                </a:tc>
                <a:tc>
                  <a:txBody>
                    <a:bodyPr/>
                    <a:lstStyle/>
                    <a:p>
                      <a:r>
                        <a:rPr lang="en-US" dirty="0"/>
                        <a:t>1.1665</a:t>
                      </a:r>
                      <a:endParaRPr lang="en-IN" dirty="0"/>
                    </a:p>
                  </a:txBody>
                  <a:tcPr/>
                </a:tc>
                <a:tc>
                  <a:txBody>
                    <a:bodyPr/>
                    <a:lstStyle/>
                    <a:p>
                      <a:r>
                        <a:rPr lang="en-US" dirty="0"/>
                        <a:t>1.0332</a:t>
                      </a:r>
                      <a:endParaRPr lang="en-IN" dirty="0"/>
                    </a:p>
                  </a:txBody>
                  <a:tcPr/>
                </a:tc>
                <a:extLst>
                  <a:ext uri="{0D108BD9-81ED-4DB2-BD59-A6C34878D82A}">
                    <a16:rowId xmlns:a16="http://schemas.microsoft.com/office/drawing/2014/main" val="10001"/>
                  </a:ext>
                </a:extLst>
              </a:tr>
              <a:tr h="477205">
                <a:tc>
                  <a:txBody>
                    <a:bodyPr/>
                    <a:lstStyle/>
                    <a:p>
                      <a:r>
                        <a:rPr lang="en-US" dirty="0"/>
                        <a:t>20</a:t>
                      </a:r>
                      <a:endParaRPr lang="en-IN" dirty="0"/>
                    </a:p>
                  </a:txBody>
                  <a:tcPr/>
                </a:tc>
                <a:tc>
                  <a:txBody>
                    <a:bodyPr/>
                    <a:lstStyle/>
                    <a:p>
                      <a:r>
                        <a:rPr lang="en-US" dirty="0"/>
                        <a:t>1.0579</a:t>
                      </a:r>
                      <a:endParaRPr lang="en-IN" dirty="0"/>
                    </a:p>
                  </a:txBody>
                  <a:tcPr/>
                </a:tc>
                <a:tc>
                  <a:txBody>
                    <a:bodyPr/>
                    <a:lstStyle/>
                    <a:p>
                      <a:r>
                        <a:rPr lang="en-US" dirty="0"/>
                        <a:t>0.9596</a:t>
                      </a:r>
                      <a:endParaRPr lang="en-IN" dirty="0"/>
                    </a:p>
                  </a:txBody>
                  <a:tcPr/>
                </a:tc>
                <a:extLst>
                  <a:ext uri="{0D108BD9-81ED-4DB2-BD59-A6C34878D82A}">
                    <a16:rowId xmlns:a16="http://schemas.microsoft.com/office/drawing/2014/main" val="10002"/>
                  </a:ext>
                </a:extLst>
              </a:tr>
              <a:tr h="477205">
                <a:tc>
                  <a:txBody>
                    <a:bodyPr/>
                    <a:lstStyle/>
                    <a:p>
                      <a:r>
                        <a:rPr lang="en-US" dirty="0"/>
                        <a:t>30</a:t>
                      </a:r>
                      <a:endParaRPr lang="en-IN" dirty="0"/>
                    </a:p>
                  </a:txBody>
                  <a:tcPr/>
                </a:tc>
                <a:tc>
                  <a:txBody>
                    <a:bodyPr/>
                    <a:lstStyle/>
                    <a:p>
                      <a:r>
                        <a:rPr lang="en-US" dirty="0"/>
                        <a:t>1.0028</a:t>
                      </a:r>
                      <a:endParaRPr lang="en-IN" dirty="0"/>
                    </a:p>
                  </a:txBody>
                  <a:tcPr/>
                </a:tc>
                <a:tc>
                  <a:txBody>
                    <a:bodyPr/>
                    <a:lstStyle/>
                    <a:p>
                      <a:r>
                        <a:rPr lang="en-US" dirty="0"/>
                        <a:t>0.9195</a:t>
                      </a:r>
                      <a:endParaRPr lang="en-IN" dirty="0"/>
                    </a:p>
                  </a:txBody>
                  <a:tcPr/>
                </a:tc>
                <a:extLst>
                  <a:ext uri="{0D108BD9-81ED-4DB2-BD59-A6C34878D82A}">
                    <a16:rowId xmlns:a16="http://schemas.microsoft.com/office/drawing/2014/main" val="10003"/>
                  </a:ext>
                </a:extLst>
              </a:tr>
              <a:tr h="477205">
                <a:tc>
                  <a:txBody>
                    <a:bodyPr/>
                    <a:lstStyle/>
                    <a:p>
                      <a:r>
                        <a:rPr lang="en-US" dirty="0"/>
                        <a:t>40</a:t>
                      </a:r>
                      <a:endParaRPr lang="en-IN" dirty="0"/>
                    </a:p>
                  </a:txBody>
                  <a:tcPr/>
                </a:tc>
                <a:tc>
                  <a:txBody>
                    <a:bodyPr/>
                    <a:lstStyle/>
                    <a:p>
                      <a:r>
                        <a:rPr lang="en-US" dirty="0"/>
                        <a:t>0.9589</a:t>
                      </a:r>
                      <a:endParaRPr lang="en-IN" dirty="0"/>
                    </a:p>
                  </a:txBody>
                  <a:tcPr/>
                </a:tc>
                <a:tc>
                  <a:txBody>
                    <a:bodyPr/>
                    <a:lstStyle/>
                    <a:p>
                      <a:r>
                        <a:rPr lang="en-US" dirty="0"/>
                        <a:t>0.9182</a:t>
                      </a:r>
                      <a:endParaRPr lang="en-IN" dirty="0"/>
                    </a:p>
                  </a:txBody>
                  <a:tcPr/>
                </a:tc>
                <a:extLst>
                  <a:ext uri="{0D108BD9-81ED-4DB2-BD59-A6C34878D82A}">
                    <a16:rowId xmlns:a16="http://schemas.microsoft.com/office/drawing/2014/main" val="10004"/>
                  </a:ext>
                </a:extLst>
              </a:tr>
              <a:tr h="477205">
                <a:tc>
                  <a:txBody>
                    <a:bodyPr/>
                    <a:lstStyle/>
                    <a:p>
                      <a:r>
                        <a:rPr lang="en-US" dirty="0"/>
                        <a:t>50</a:t>
                      </a:r>
                      <a:endParaRPr lang="en-IN" dirty="0"/>
                    </a:p>
                  </a:txBody>
                  <a:tcPr/>
                </a:tc>
                <a:tc>
                  <a:txBody>
                    <a:bodyPr/>
                    <a:lstStyle/>
                    <a:p>
                      <a:r>
                        <a:rPr lang="en-US" dirty="0"/>
                        <a:t>0.8980</a:t>
                      </a:r>
                      <a:endParaRPr lang="en-IN" dirty="0"/>
                    </a:p>
                  </a:txBody>
                  <a:tcPr/>
                </a:tc>
                <a:tc>
                  <a:txBody>
                    <a:bodyPr/>
                    <a:lstStyle/>
                    <a:p>
                      <a:r>
                        <a:rPr lang="en-US" dirty="0"/>
                        <a:t>0.8875</a:t>
                      </a:r>
                      <a:endParaRPr lang="en-IN" dirty="0"/>
                    </a:p>
                  </a:txBody>
                  <a:tcPr/>
                </a:tc>
                <a:extLst>
                  <a:ext uri="{0D108BD9-81ED-4DB2-BD59-A6C34878D82A}">
                    <a16:rowId xmlns:a16="http://schemas.microsoft.com/office/drawing/2014/main" val="10005"/>
                  </a:ext>
                </a:extLst>
              </a:tr>
              <a:tr h="467484">
                <a:tc>
                  <a:txBody>
                    <a:bodyPr/>
                    <a:lstStyle/>
                    <a:p>
                      <a:r>
                        <a:rPr lang="en-US" dirty="0"/>
                        <a:t>60</a:t>
                      </a:r>
                      <a:endParaRPr lang="en-IN" dirty="0"/>
                    </a:p>
                  </a:txBody>
                  <a:tcPr/>
                </a:tc>
                <a:tc>
                  <a:txBody>
                    <a:bodyPr/>
                    <a:lstStyle/>
                    <a:p>
                      <a:r>
                        <a:rPr lang="en-US" dirty="0"/>
                        <a:t>0.8641</a:t>
                      </a:r>
                      <a:endParaRPr lang="en-IN" dirty="0"/>
                    </a:p>
                  </a:txBody>
                  <a:tcPr/>
                </a:tc>
                <a:tc>
                  <a:txBody>
                    <a:bodyPr/>
                    <a:lstStyle/>
                    <a:p>
                      <a:r>
                        <a:rPr lang="en-US" dirty="0"/>
                        <a:t>0.8921</a:t>
                      </a:r>
                      <a:endParaRPr lang="en-IN" dirty="0"/>
                    </a:p>
                  </a:txBody>
                  <a:tcPr/>
                </a:tc>
                <a:extLst>
                  <a:ext uri="{0D108BD9-81ED-4DB2-BD59-A6C34878D82A}">
                    <a16:rowId xmlns:a16="http://schemas.microsoft.com/office/drawing/2014/main" val="10006"/>
                  </a:ext>
                </a:extLst>
              </a:tr>
              <a:tr h="394877">
                <a:tc>
                  <a:txBody>
                    <a:bodyPr/>
                    <a:lstStyle/>
                    <a:p>
                      <a:r>
                        <a:rPr lang="en-US" dirty="0"/>
                        <a:t>70</a:t>
                      </a:r>
                      <a:endParaRPr lang="en-IN" dirty="0"/>
                    </a:p>
                  </a:txBody>
                  <a:tcPr/>
                </a:tc>
                <a:tc>
                  <a:txBody>
                    <a:bodyPr/>
                    <a:lstStyle/>
                    <a:p>
                      <a:r>
                        <a:rPr lang="en-US" dirty="0"/>
                        <a:t>0.8425</a:t>
                      </a:r>
                      <a:endParaRPr lang="en-IN" dirty="0"/>
                    </a:p>
                  </a:txBody>
                  <a:tcPr/>
                </a:tc>
                <a:tc>
                  <a:txBody>
                    <a:bodyPr/>
                    <a:lstStyle/>
                    <a:p>
                      <a:r>
                        <a:rPr lang="en-US" dirty="0"/>
                        <a:t>0.8774</a:t>
                      </a:r>
                      <a:endParaRPr lang="en-IN" dirty="0"/>
                    </a:p>
                  </a:txBody>
                  <a:tcPr/>
                </a:tc>
                <a:extLst>
                  <a:ext uri="{0D108BD9-81ED-4DB2-BD59-A6C34878D82A}">
                    <a16:rowId xmlns:a16="http://schemas.microsoft.com/office/drawing/2014/main" val="10007"/>
                  </a:ext>
                </a:extLst>
              </a:tr>
              <a:tr h="477205">
                <a:tc>
                  <a:txBody>
                    <a:bodyPr/>
                    <a:lstStyle/>
                    <a:p>
                      <a:r>
                        <a:rPr lang="en-US" dirty="0"/>
                        <a:t>80</a:t>
                      </a:r>
                      <a:endParaRPr lang="en-IN" dirty="0"/>
                    </a:p>
                  </a:txBody>
                  <a:tcPr/>
                </a:tc>
                <a:tc>
                  <a:txBody>
                    <a:bodyPr/>
                    <a:lstStyle/>
                    <a:p>
                      <a:r>
                        <a:rPr lang="en-US" dirty="0"/>
                        <a:t>0.8135</a:t>
                      </a:r>
                      <a:endParaRPr lang="en-IN" dirty="0"/>
                    </a:p>
                  </a:txBody>
                  <a:tcPr/>
                </a:tc>
                <a:tc>
                  <a:txBody>
                    <a:bodyPr/>
                    <a:lstStyle/>
                    <a:p>
                      <a:r>
                        <a:rPr lang="en-US" dirty="0"/>
                        <a:t>0.8696</a:t>
                      </a:r>
                      <a:endParaRPr lang="en-IN" dirty="0"/>
                    </a:p>
                  </a:txBody>
                  <a:tcPr/>
                </a:tc>
                <a:extLst>
                  <a:ext uri="{0D108BD9-81ED-4DB2-BD59-A6C34878D82A}">
                    <a16:rowId xmlns:a16="http://schemas.microsoft.com/office/drawing/2014/main" val="10008"/>
                  </a:ext>
                </a:extLst>
              </a:tr>
              <a:tr h="477205">
                <a:tc>
                  <a:txBody>
                    <a:bodyPr/>
                    <a:lstStyle/>
                    <a:p>
                      <a:r>
                        <a:rPr lang="en-US" dirty="0"/>
                        <a:t>86</a:t>
                      </a:r>
                      <a:endParaRPr lang="en-IN" dirty="0"/>
                    </a:p>
                  </a:txBody>
                  <a:tcPr/>
                </a:tc>
                <a:tc>
                  <a:txBody>
                    <a:bodyPr/>
                    <a:lstStyle/>
                    <a:p>
                      <a:r>
                        <a:rPr lang="en-US" dirty="0"/>
                        <a:t>0.8050</a:t>
                      </a:r>
                      <a:endParaRPr lang="en-IN" dirty="0"/>
                    </a:p>
                  </a:txBody>
                  <a:tcPr/>
                </a:tc>
                <a:tc>
                  <a:txBody>
                    <a:bodyPr/>
                    <a:lstStyle/>
                    <a:p>
                      <a:r>
                        <a:rPr lang="en-US" dirty="0"/>
                        <a:t>0.8768</a:t>
                      </a:r>
                      <a:endParaRPr lang="en-IN"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54" y="3031242"/>
            <a:ext cx="6400000" cy="6400000"/>
          </a:xfrm>
          <a:prstGeom prst="rect">
            <a:avLst/>
          </a:prstGeom>
        </p:spPr>
      </p:pic>
      <p:sp>
        <p:nvSpPr>
          <p:cNvPr id="15" name="TextBox 7"/>
          <p:cNvSpPr txBox="1"/>
          <p:nvPr/>
        </p:nvSpPr>
        <p:spPr>
          <a:xfrm>
            <a:off x="1450076"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CONFUSION </a:t>
            </a:r>
            <a:r>
              <a:rPr lang="en-US" sz="7500" dirty="0">
                <a:solidFill>
                  <a:srgbClr val="E41F1F"/>
                </a:solidFill>
                <a:latin typeface="Times New Roman" panose="02020603050405020304" pitchFamily="18" charset="0"/>
                <a:cs typeface="Times New Roman" panose="02020603050405020304" pitchFamily="18" charset="0"/>
              </a:rPr>
              <a:t>MATRIX</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7" name="TextBox 9"/>
          <p:cNvSpPr txBox="1"/>
          <p:nvPr/>
        </p:nvSpPr>
        <p:spPr>
          <a:xfrm flipH="1">
            <a:off x="7673422" y="3879250"/>
            <a:ext cx="3726540" cy="4813177"/>
          </a:xfrm>
          <a:prstGeom prst="rect">
            <a:avLst/>
          </a:prstGeom>
        </p:spPr>
        <p:txBody>
          <a:bodyPr wrap="square" lIns="0" tIns="0" rIns="0" bIns="0" rtlCol="0" anchor="t">
            <a:spAutoFit/>
          </a:bodyPr>
          <a:lstStyle/>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0-Anger</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1-Disgust</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2</a:t>
            </a:r>
            <a:r>
              <a:rPr lang="en-US" sz="2400" dirty="0">
                <a:solidFill>
                  <a:schemeClr val="bg1"/>
                </a:solidFill>
                <a:effectLst/>
                <a:latin typeface="Times New Roman" panose="02020603050405020304" pitchFamily="18" charset="0"/>
                <a:cs typeface="Times New Roman" panose="02020603050405020304" pitchFamily="18" charset="0"/>
              </a:rPr>
              <a:t>-Fear</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3-Happiness</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4</a:t>
            </a:r>
            <a:r>
              <a:rPr lang="en-US" sz="2400" dirty="0">
                <a:solidFill>
                  <a:schemeClr val="bg1"/>
                </a:solidFill>
                <a:effectLst/>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Sadness</a:t>
            </a:r>
          </a:p>
          <a:p>
            <a:pPr marL="285750" indent="-285750" algn="just">
              <a:lnSpc>
                <a:spcPct val="150000"/>
              </a:lnSpc>
              <a:buClr>
                <a:srgbClr val="E41F1F"/>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5-Surprise</a:t>
            </a:r>
          </a:p>
          <a:p>
            <a:pPr marL="285750" indent="-285750" algn="just">
              <a:lnSpc>
                <a:spcPct val="150000"/>
              </a:lnSpc>
              <a:buClr>
                <a:srgbClr val="E41F1F"/>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6-Neutral</a:t>
            </a:r>
          </a:p>
          <a:p>
            <a:pPr marL="285750" indent="-285750" algn="just">
              <a:buClr>
                <a:srgbClr val="E41F1F"/>
              </a:buClr>
              <a:buFont typeface="Arial" panose="020B0604020202020204" pitchFamily="34" charset="0"/>
              <a:buChar char="♪"/>
            </a:pPr>
            <a:endParaRPr lang="en-US" sz="2400" dirty="0">
              <a:solidFill>
                <a:schemeClr val="bg1"/>
              </a:solidFill>
              <a:effectLst/>
              <a:latin typeface="Times New Roman" panose="02020603050405020304" pitchFamily="18" charset="0"/>
              <a:cs typeface="Times New Roman" panose="02020603050405020304" pitchFamily="18" charset="0"/>
            </a:endParaRP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240"/>
              </a:lnSpc>
              <a:spcBef>
                <a:spcPct val="0"/>
              </a:spcBef>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37</a:t>
            </a:r>
          </a:p>
        </p:txBody>
      </p:sp>
      <p:graphicFrame>
        <p:nvGraphicFramePr>
          <p:cNvPr id="8" name="Table 8"/>
          <p:cNvGraphicFramePr>
            <a:graphicFrameLocks noGrp="1"/>
          </p:cNvGraphicFramePr>
          <p:nvPr/>
        </p:nvGraphicFramePr>
        <p:xfrm>
          <a:off x="10277911" y="3577519"/>
          <a:ext cx="6553200" cy="3291840"/>
        </p:xfrm>
        <a:graphic>
          <a:graphicData uri="http://schemas.openxmlformats.org/drawingml/2006/table">
            <a:tbl>
              <a:tblPr firstRow="1" bandRow="1">
                <a:tableStyleId>{5C22544A-7EE6-4342-B048-85BDC9FD1C3A}</a:tableStyleId>
              </a:tblPr>
              <a:tblGrid>
                <a:gridCol w="1310640">
                  <a:extLst>
                    <a:ext uri="{9D8B030D-6E8A-4147-A177-3AD203B41FA5}">
                      <a16:colId xmlns:a16="http://schemas.microsoft.com/office/drawing/2014/main" val="20000"/>
                    </a:ext>
                  </a:extLst>
                </a:gridCol>
                <a:gridCol w="1310640">
                  <a:extLst>
                    <a:ext uri="{9D8B030D-6E8A-4147-A177-3AD203B41FA5}">
                      <a16:colId xmlns:a16="http://schemas.microsoft.com/office/drawing/2014/main" val="20001"/>
                    </a:ext>
                  </a:extLst>
                </a:gridCol>
                <a:gridCol w="1310640">
                  <a:extLst>
                    <a:ext uri="{9D8B030D-6E8A-4147-A177-3AD203B41FA5}">
                      <a16:colId xmlns:a16="http://schemas.microsoft.com/office/drawing/2014/main" val="20002"/>
                    </a:ext>
                  </a:extLst>
                </a:gridCol>
                <a:gridCol w="1310640">
                  <a:extLst>
                    <a:ext uri="{9D8B030D-6E8A-4147-A177-3AD203B41FA5}">
                      <a16:colId xmlns:a16="http://schemas.microsoft.com/office/drawing/2014/main" val="20003"/>
                    </a:ext>
                  </a:extLst>
                </a:gridCol>
                <a:gridCol w="1310640">
                  <a:extLst>
                    <a:ext uri="{9D8B030D-6E8A-4147-A177-3AD203B41FA5}">
                      <a16:colId xmlns:a16="http://schemas.microsoft.com/office/drawing/2014/main" val="20004"/>
                    </a:ext>
                  </a:extLst>
                </a:gridCol>
              </a:tblGrid>
              <a:tr h="338363">
                <a:tc>
                  <a:txBody>
                    <a:bodyPr/>
                    <a:lstStyle/>
                    <a:p>
                      <a:endParaRPr lang="en-IN"/>
                    </a:p>
                  </a:txBody>
                  <a:tcPr/>
                </a:tc>
                <a:tc>
                  <a:txBody>
                    <a:bodyPr/>
                    <a:lstStyle/>
                    <a:p>
                      <a:r>
                        <a:rPr lang="en-IN" dirty="0"/>
                        <a:t>Precision</a:t>
                      </a:r>
                    </a:p>
                  </a:txBody>
                  <a:tcPr/>
                </a:tc>
                <a:tc>
                  <a:txBody>
                    <a:bodyPr/>
                    <a:lstStyle/>
                    <a:p>
                      <a:r>
                        <a:rPr lang="en-IN" dirty="0"/>
                        <a:t>Recall</a:t>
                      </a:r>
                    </a:p>
                  </a:txBody>
                  <a:tcPr/>
                </a:tc>
                <a:tc>
                  <a:txBody>
                    <a:bodyPr/>
                    <a:lstStyle/>
                    <a:p>
                      <a:r>
                        <a:rPr lang="en-IN" dirty="0"/>
                        <a:t>f1-score</a:t>
                      </a:r>
                    </a:p>
                  </a:txBody>
                  <a:tcPr/>
                </a:tc>
                <a:tc>
                  <a:txBody>
                    <a:bodyPr/>
                    <a:lstStyle/>
                    <a:p>
                      <a:r>
                        <a:rPr lang="en-IN" dirty="0"/>
                        <a:t>Support</a:t>
                      </a:r>
                    </a:p>
                  </a:txBody>
                  <a:tcPr/>
                </a:tc>
                <a:extLst>
                  <a:ext uri="{0D108BD9-81ED-4DB2-BD59-A6C34878D82A}">
                    <a16:rowId xmlns:a16="http://schemas.microsoft.com/office/drawing/2014/main" val="10000"/>
                  </a:ext>
                </a:extLst>
              </a:tr>
              <a:tr h="338363">
                <a:tc>
                  <a:txBody>
                    <a:bodyPr/>
                    <a:lstStyle/>
                    <a:p>
                      <a:r>
                        <a:rPr lang="en-IN" dirty="0"/>
                        <a:t>0</a:t>
                      </a:r>
                    </a:p>
                  </a:txBody>
                  <a:tcPr/>
                </a:tc>
                <a:tc>
                  <a:txBody>
                    <a:bodyPr/>
                    <a:lstStyle/>
                    <a:p>
                      <a:r>
                        <a:rPr lang="en-IN" dirty="0"/>
                        <a:t>0.60</a:t>
                      </a:r>
                    </a:p>
                  </a:txBody>
                  <a:tcPr/>
                </a:tc>
                <a:tc>
                  <a:txBody>
                    <a:bodyPr/>
                    <a:lstStyle/>
                    <a:p>
                      <a:r>
                        <a:rPr lang="en-IN" dirty="0"/>
                        <a:t>0.66</a:t>
                      </a:r>
                    </a:p>
                  </a:txBody>
                  <a:tcPr/>
                </a:tc>
                <a:tc>
                  <a:txBody>
                    <a:bodyPr/>
                    <a:lstStyle/>
                    <a:p>
                      <a:r>
                        <a:rPr lang="en-IN" dirty="0"/>
                        <a:t>0.63</a:t>
                      </a:r>
                    </a:p>
                  </a:txBody>
                  <a:tcPr/>
                </a:tc>
                <a:tc>
                  <a:txBody>
                    <a:bodyPr/>
                    <a:lstStyle/>
                    <a:p>
                      <a:r>
                        <a:rPr lang="en-IN" dirty="0"/>
                        <a:t>495</a:t>
                      </a:r>
                    </a:p>
                  </a:txBody>
                  <a:tcPr/>
                </a:tc>
                <a:extLst>
                  <a:ext uri="{0D108BD9-81ED-4DB2-BD59-A6C34878D82A}">
                    <a16:rowId xmlns:a16="http://schemas.microsoft.com/office/drawing/2014/main" val="10001"/>
                  </a:ext>
                </a:extLst>
              </a:tr>
              <a:tr h="338363">
                <a:tc>
                  <a:txBody>
                    <a:bodyPr/>
                    <a:lstStyle/>
                    <a:p>
                      <a:r>
                        <a:rPr lang="en-IN" dirty="0"/>
                        <a:t>1</a:t>
                      </a:r>
                    </a:p>
                  </a:txBody>
                  <a:tcPr/>
                </a:tc>
                <a:tc>
                  <a:txBody>
                    <a:bodyPr/>
                    <a:lstStyle/>
                    <a:p>
                      <a:r>
                        <a:rPr lang="en-IN" dirty="0"/>
                        <a:t>0.83</a:t>
                      </a:r>
                    </a:p>
                  </a:txBody>
                  <a:tcPr/>
                </a:tc>
                <a:tc>
                  <a:txBody>
                    <a:bodyPr/>
                    <a:lstStyle/>
                    <a:p>
                      <a:r>
                        <a:rPr lang="en-IN" dirty="0"/>
                        <a:t>0.55</a:t>
                      </a:r>
                    </a:p>
                  </a:txBody>
                  <a:tcPr/>
                </a:tc>
                <a:tc>
                  <a:txBody>
                    <a:bodyPr/>
                    <a:lstStyle/>
                    <a:p>
                      <a:r>
                        <a:rPr lang="en-IN" dirty="0"/>
                        <a:t>0.66</a:t>
                      </a:r>
                    </a:p>
                  </a:txBody>
                  <a:tcPr/>
                </a:tc>
                <a:tc>
                  <a:txBody>
                    <a:bodyPr/>
                    <a:lstStyle/>
                    <a:p>
                      <a:r>
                        <a:rPr lang="en-IN" dirty="0"/>
                        <a:t>55</a:t>
                      </a:r>
                    </a:p>
                  </a:txBody>
                  <a:tcPr/>
                </a:tc>
                <a:extLst>
                  <a:ext uri="{0D108BD9-81ED-4DB2-BD59-A6C34878D82A}">
                    <a16:rowId xmlns:a16="http://schemas.microsoft.com/office/drawing/2014/main" val="10002"/>
                  </a:ext>
                </a:extLst>
              </a:tr>
              <a:tr h="338363">
                <a:tc>
                  <a:txBody>
                    <a:bodyPr/>
                    <a:lstStyle/>
                    <a:p>
                      <a:r>
                        <a:rPr lang="en-IN" dirty="0"/>
                        <a:t>2</a:t>
                      </a:r>
                    </a:p>
                  </a:txBody>
                  <a:tcPr/>
                </a:tc>
                <a:tc>
                  <a:txBody>
                    <a:bodyPr/>
                    <a:lstStyle/>
                    <a:p>
                      <a:r>
                        <a:rPr lang="en-IN" dirty="0"/>
                        <a:t>0.58</a:t>
                      </a:r>
                    </a:p>
                  </a:txBody>
                  <a:tcPr/>
                </a:tc>
                <a:tc>
                  <a:txBody>
                    <a:bodyPr/>
                    <a:lstStyle/>
                    <a:p>
                      <a:r>
                        <a:rPr lang="en-IN" dirty="0"/>
                        <a:t>0.46</a:t>
                      </a:r>
                    </a:p>
                  </a:txBody>
                  <a:tcPr/>
                </a:tc>
                <a:tc>
                  <a:txBody>
                    <a:bodyPr/>
                    <a:lstStyle/>
                    <a:p>
                      <a:r>
                        <a:rPr lang="en-IN" dirty="0"/>
                        <a:t>0.51</a:t>
                      </a:r>
                    </a:p>
                  </a:txBody>
                  <a:tcPr/>
                </a:tc>
                <a:tc>
                  <a:txBody>
                    <a:bodyPr/>
                    <a:lstStyle/>
                    <a:p>
                      <a:r>
                        <a:rPr lang="en-IN" dirty="0"/>
                        <a:t>512</a:t>
                      </a:r>
                    </a:p>
                  </a:txBody>
                  <a:tcPr/>
                </a:tc>
                <a:extLst>
                  <a:ext uri="{0D108BD9-81ED-4DB2-BD59-A6C34878D82A}">
                    <a16:rowId xmlns:a16="http://schemas.microsoft.com/office/drawing/2014/main" val="10003"/>
                  </a:ext>
                </a:extLst>
              </a:tr>
              <a:tr h="338363">
                <a:tc>
                  <a:txBody>
                    <a:bodyPr/>
                    <a:lstStyle/>
                    <a:p>
                      <a:r>
                        <a:rPr lang="en-IN" dirty="0"/>
                        <a:t>3</a:t>
                      </a:r>
                    </a:p>
                  </a:txBody>
                  <a:tcPr/>
                </a:tc>
                <a:tc>
                  <a:txBody>
                    <a:bodyPr/>
                    <a:lstStyle/>
                    <a:p>
                      <a:r>
                        <a:rPr lang="en-IN" dirty="0"/>
                        <a:t>0.88</a:t>
                      </a:r>
                    </a:p>
                  </a:txBody>
                  <a:tcPr/>
                </a:tc>
                <a:tc>
                  <a:txBody>
                    <a:bodyPr/>
                    <a:lstStyle/>
                    <a:p>
                      <a:r>
                        <a:rPr lang="en-IN" dirty="0"/>
                        <a:t>0.88</a:t>
                      </a:r>
                    </a:p>
                  </a:txBody>
                  <a:tcPr/>
                </a:tc>
                <a:tc>
                  <a:txBody>
                    <a:bodyPr/>
                    <a:lstStyle/>
                    <a:p>
                      <a:r>
                        <a:rPr lang="en-IN" dirty="0"/>
                        <a:t>0.88</a:t>
                      </a:r>
                    </a:p>
                  </a:txBody>
                  <a:tcPr/>
                </a:tc>
                <a:tc>
                  <a:txBody>
                    <a:bodyPr/>
                    <a:lstStyle/>
                    <a:p>
                      <a:r>
                        <a:rPr lang="en-IN" dirty="0"/>
                        <a:t>899</a:t>
                      </a:r>
                    </a:p>
                  </a:txBody>
                  <a:tcPr/>
                </a:tc>
                <a:extLst>
                  <a:ext uri="{0D108BD9-81ED-4DB2-BD59-A6C34878D82A}">
                    <a16:rowId xmlns:a16="http://schemas.microsoft.com/office/drawing/2014/main" val="10004"/>
                  </a:ext>
                </a:extLst>
              </a:tr>
              <a:tr h="338363">
                <a:tc>
                  <a:txBody>
                    <a:bodyPr/>
                    <a:lstStyle/>
                    <a:p>
                      <a:r>
                        <a:rPr lang="en-IN" dirty="0"/>
                        <a:t>4</a:t>
                      </a:r>
                    </a:p>
                  </a:txBody>
                  <a:tcPr/>
                </a:tc>
                <a:tc>
                  <a:txBody>
                    <a:bodyPr/>
                    <a:lstStyle/>
                    <a:p>
                      <a:r>
                        <a:rPr lang="en-IN" dirty="0"/>
                        <a:t>0.60</a:t>
                      </a:r>
                    </a:p>
                  </a:txBody>
                  <a:tcPr/>
                </a:tc>
                <a:tc>
                  <a:txBody>
                    <a:bodyPr/>
                    <a:lstStyle/>
                    <a:p>
                      <a:r>
                        <a:rPr lang="en-IN" dirty="0"/>
                        <a:t>0.56</a:t>
                      </a:r>
                    </a:p>
                  </a:txBody>
                  <a:tcPr/>
                </a:tc>
                <a:tc>
                  <a:txBody>
                    <a:bodyPr/>
                    <a:lstStyle/>
                    <a:p>
                      <a:r>
                        <a:rPr lang="en-IN" dirty="0"/>
                        <a:t>0.58</a:t>
                      </a:r>
                    </a:p>
                  </a:txBody>
                  <a:tcPr/>
                </a:tc>
                <a:tc>
                  <a:txBody>
                    <a:bodyPr/>
                    <a:lstStyle/>
                    <a:p>
                      <a:r>
                        <a:rPr lang="en-IN" dirty="0"/>
                        <a:t>608</a:t>
                      </a:r>
                    </a:p>
                  </a:txBody>
                  <a:tcPr/>
                </a:tc>
                <a:extLst>
                  <a:ext uri="{0D108BD9-81ED-4DB2-BD59-A6C34878D82A}">
                    <a16:rowId xmlns:a16="http://schemas.microsoft.com/office/drawing/2014/main" val="10005"/>
                  </a:ext>
                </a:extLst>
              </a:tr>
              <a:tr h="338363">
                <a:tc>
                  <a:txBody>
                    <a:bodyPr/>
                    <a:lstStyle/>
                    <a:p>
                      <a:r>
                        <a:rPr lang="en-IN" dirty="0"/>
                        <a:t>5</a:t>
                      </a:r>
                    </a:p>
                  </a:txBody>
                  <a:tcPr/>
                </a:tc>
                <a:tc>
                  <a:txBody>
                    <a:bodyPr/>
                    <a:lstStyle/>
                    <a:p>
                      <a:r>
                        <a:rPr lang="en-IN" dirty="0"/>
                        <a:t>0.80</a:t>
                      </a:r>
                    </a:p>
                  </a:txBody>
                  <a:tcPr/>
                </a:tc>
                <a:tc>
                  <a:txBody>
                    <a:bodyPr/>
                    <a:lstStyle/>
                    <a:p>
                      <a:r>
                        <a:rPr lang="en-IN" dirty="0"/>
                        <a:t>0.75</a:t>
                      </a:r>
                    </a:p>
                  </a:txBody>
                  <a:tcPr/>
                </a:tc>
                <a:tc>
                  <a:txBody>
                    <a:bodyPr/>
                    <a:lstStyle/>
                    <a:p>
                      <a:r>
                        <a:rPr lang="en-IN" dirty="0"/>
                        <a:t>0.78</a:t>
                      </a:r>
                    </a:p>
                  </a:txBody>
                  <a:tcPr/>
                </a:tc>
                <a:tc>
                  <a:txBody>
                    <a:bodyPr/>
                    <a:lstStyle/>
                    <a:p>
                      <a:r>
                        <a:rPr lang="en-IN" dirty="0"/>
                        <a:t>400</a:t>
                      </a:r>
                    </a:p>
                  </a:txBody>
                  <a:tcPr/>
                </a:tc>
                <a:extLst>
                  <a:ext uri="{0D108BD9-81ED-4DB2-BD59-A6C34878D82A}">
                    <a16:rowId xmlns:a16="http://schemas.microsoft.com/office/drawing/2014/main" val="10006"/>
                  </a:ext>
                </a:extLst>
              </a:tr>
              <a:tr h="338363">
                <a:tc>
                  <a:txBody>
                    <a:bodyPr/>
                    <a:lstStyle/>
                    <a:p>
                      <a:r>
                        <a:rPr lang="en-IN" dirty="0"/>
                        <a:t>6</a:t>
                      </a:r>
                    </a:p>
                  </a:txBody>
                  <a:tcPr/>
                </a:tc>
                <a:tc>
                  <a:txBody>
                    <a:bodyPr/>
                    <a:lstStyle/>
                    <a:p>
                      <a:r>
                        <a:rPr lang="en-IN" dirty="0"/>
                        <a:t>0.61</a:t>
                      </a:r>
                    </a:p>
                  </a:txBody>
                  <a:tcPr/>
                </a:tc>
                <a:tc>
                  <a:txBody>
                    <a:bodyPr/>
                    <a:lstStyle/>
                    <a:p>
                      <a:r>
                        <a:rPr lang="en-IN" dirty="0"/>
                        <a:t>0.76</a:t>
                      </a:r>
                    </a:p>
                  </a:txBody>
                  <a:tcPr/>
                </a:tc>
                <a:tc>
                  <a:txBody>
                    <a:bodyPr/>
                    <a:lstStyle/>
                    <a:p>
                      <a:r>
                        <a:rPr lang="en-IN" dirty="0"/>
                        <a:t>0.68</a:t>
                      </a:r>
                    </a:p>
                  </a:txBody>
                  <a:tcPr/>
                </a:tc>
                <a:tc>
                  <a:txBody>
                    <a:bodyPr/>
                    <a:lstStyle/>
                    <a:p>
                      <a:r>
                        <a:rPr lang="en-IN" dirty="0"/>
                        <a:t>620</a:t>
                      </a:r>
                    </a:p>
                  </a:txBody>
                  <a:tcPr/>
                </a:tc>
                <a:extLst>
                  <a:ext uri="{0D108BD9-81ED-4DB2-BD59-A6C34878D82A}">
                    <a16:rowId xmlns:a16="http://schemas.microsoft.com/office/drawing/2014/main" val="10007"/>
                  </a:ext>
                </a:extLst>
              </a:tr>
              <a:tr h="338363">
                <a:tc>
                  <a:txBody>
                    <a:bodyPr/>
                    <a:lstStyle/>
                    <a:p>
                      <a:r>
                        <a:rPr lang="en-IN" dirty="0" err="1"/>
                        <a:t>Avg</a:t>
                      </a:r>
                      <a:r>
                        <a:rPr lang="en-IN" dirty="0"/>
                        <a:t>/total</a:t>
                      </a:r>
                    </a:p>
                  </a:txBody>
                  <a:tcPr/>
                </a:tc>
                <a:tc>
                  <a:txBody>
                    <a:bodyPr/>
                    <a:lstStyle/>
                    <a:p>
                      <a:r>
                        <a:rPr lang="en-IN" dirty="0"/>
                        <a:t>0.70</a:t>
                      </a:r>
                    </a:p>
                  </a:txBody>
                  <a:tcPr/>
                </a:tc>
                <a:tc>
                  <a:txBody>
                    <a:bodyPr/>
                    <a:lstStyle/>
                    <a:p>
                      <a:r>
                        <a:rPr lang="en-IN" dirty="0"/>
                        <a:t>0.70</a:t>
                      </a:r>
                    </a:p>
                  </a:txBody>
                  <a:tcPr/>
                </a:tc>
                <a:tc>
                  <a:txBody>
                    <a:bodyPr/>
                    <a:lstStyle/>
                    <a:p>
                      <a:r>
                        <a:rPr lang="en-IN" dirty="0"/>
                        <a:t>0.69</a:t>
                      </a:r>
                    </a:p>
                  </a:txBody>
                  <a:tcPr/>
                </a:tc>
                <a:tc>
                  <a:txBody>
                    <a:bodyPr/>
                    <a:lstStyle/>
                    <a:p>
                      <a:r>
                        <a:rPr lang="en-IN" dirty="0"/>
                        <a:t>3589</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sp>
        <p:nvSpPr>
          <p:cNvPr id="15" name="TextBox 7"/>
          <p:cNvSpPr txBox="1"/>
          <p:nvPr/>
        </p:nvSpPr>
        <p:spPr>
          <a:xfrm>
            <a:off x="1450076" y="1536351"/>
            <a:ext cx="15387849" cy="2581861"/>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VIOLIN </a:t>
            </a:r>
            <a:r>
              <a:rPr lang="en-US" sz="7500" dirty="0">
                <a:solidFill>
                  <a:srgbClr val="E41F1F"/>
                </a:solidFill>
                <a:latin typeface="Times New Roman" panose="02020603050405020304" pitchFamily="18" charset="0"/>
                <a:cs typeface="Times New Roman" panose="02020603050405020304" pitchFamily="18" charset="0"/>
              </a:rPr>
              <a:t>GRAPH</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38</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20" y="3397943"/>
            <a:ext cx="17163647" cy="49038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24581"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 y="1740725"/>
            <a:ext cx="3426598" cy="2938649"/>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5525" y="5597736"/>
            <a:ext cx="3382773" cy="340057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773" y="5225150"/>
            <a:ext cx="3600000" cy="3811765"/>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89602" y="1719697"/>
            <a:ext cx="3518641" cy="3238918"/>
          </a:xfrm>
          <a:prstGeom prst="rect">
            <a:avLst/>
          </a:prstGeom>
        </p:spPr>
      </p:pic>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43091" t="33783" r="31975" b="28217"/>
          <a:stretch>
            <a:fillRect/>
          </a:stretch>
        </p:blipFill>
        <p:spPr>
          <a:xfrm>
            <a:off x="5028927" y="1740725"/>
            <a:ext cx="3650017" cy="3128995"/>
          </a:xfrm>
          <a:prstGeom prst="rect">
            <a:avLst/>
          </a:prstGeom>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l="41000" t="26001" r="30000" b="27155"/>
          <a:stretch>
            <a:fillRect/>
          </a:stretch>
        </p:blipFill>
        <p:spPr>
          <a:xfrm>
            <a:off x="9148638" y="5597735"/>
            <a:ext cx="3742565" cy="3400578"/>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39</a:t>
            </a:r>
          </a:p>
        </p:txBody>
      </p:sp>
      <p:pic>
        <p:nvPicPr>
          <p:cNvPr id="17" name="Picture 16"/>
          <p:cNvPicPr/>
          <p:nvPr/>
        </p:nvPicPr>
        <p:blipFill rotWithShape="1">
          <a:blip r:embed="rId13"/>
          <a:srcRect l="18976" t="18624"/>
          <a:stretch>
            <a:fillRect/>
          </a:stretch>
        </p:blipFill>
        <p:spPr bwMode="auto">
          <a:xfrm>
            <a:off x="13426902" y="3538025"/>
            <a:ext cx="3382772" cy="2906055"/>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57150" y="-498470"/>
            <a:ext cx="6942769" cy="11723690"/>
            <a:chOff x="0" y="0"/>
            <a:chExt cx="3760470" cy="6350000"/>
          </a:xfrm>
        </p:grpSpPr>
        <p:sp>
          <p:nvSpPr>
            <p:cNvPr id="4" name="Freeform 4"/>
            <p:cNvSpPr/>
            <p:nvPr/>
          </p:nvSpPr>
          <p:spPr>
            <a:xfrm>
              <a:off x="0" y="0"/>
              <a:ext cx="3760470" cy="6377939"/>
            </a:xfrm>
            <a:custGeom>
              <a:avLst/>
              <a:gdLst/>
              <a:ahLst/>
              <a:cxnLst/>
              <a:rect l="l" t="t" r="r" b="b"/>
              <a:pathLst>
                <a:path w="3760470" h="6377939">
                  <a:moveTo>
                    <a:pt x="3733800" y="844550"/>
                  </a:moveTo>
                  <a:cubicBezTo>
                    <a:pt x="3707130" y="953770"/>
                    <a:pt x="3624580" y="1225550"/>
                    <a:pt x="3624580" y="1225550"/>
                  </a:cubicBezTo>
                  <a:cubicBezTo>
                    <a:pt x="3624580" y="1225550"/>
                    <a:pt x="3597910" y="1525270"/>
                    <a:pt x="3597910" y="1634490"/>
                  </a:cubicBezTo>
                  <a:cubicBezTo>
                    <a:pt x="3597910" y="1634490"/>
                    <a:pt x="3624580" y="1770380"/>
                    <a:pt x="3624580" y="1824990"/>
                  </a:cubicBezTo>
                  <a:cubicBezTo>
                    <a:pt x="3624580" y="1879600"/>
                    <a:pt x="3597910" y="2015490"/>
                    <a:pt x="3597910" y="2015490"/>
                  </a:cubicBezTo>
                  <a:lnTo>
                    <a:pt x="3624580" y="2205990"/>
                  </a:lnTo>
                  <a:cubicBezTo>
                    <a:pt x="3624580" y="2205990"/>
                    <a:pt x="3651250" y="2315210"/>
                    <a:pt x="3624580" y="2369820"/>
                  </a:cubicBezTo>
                  <a:cubicBezTo>
                    <a:pt x="3624580" y="2369820"/>
                    <a:pt x="3624580" y="2396490"/>
                    <a:pt x="3624580" y="2424430"/>
                  </a:cubicBezTo>
                  <a:cubicBezTo>
                    <a:pt x="3624580" y="2452370"/>
                    <a:pt x="3679190" y="2479040"/>
                    <a:pt x="3624580" y="2533650"/>
                  </a:cubicBezTo>
                  <a:lnTo>
                    <a:pt x="3651250" y="2669540"/>
                  </a:lnTo>
                  <a:cubicBezTo>
                    <a:pt x="3651250" y="2669540"/>
                    <a:pt x="3705860" y="2887980"/>
                    <a:pt x="3651250" y="2914650"/>
                  </a:cubicBezTo>
                  <a:cubicBezTo>
                    <a:pt x="3596640" y="2941320"/>
                    <a:pt x="3542030" y="3105150"/>
                    <a:pt x="3542030" y="3105150"/>
                  </a:cubicBezTo>
                  <a:lnTo>
                    <a:pt x="3542030" y="3733800"/>
                  </a:lnTo>
                  <a:cubicBezTo>
                    <a:pt x="3542030" y="3733800"/>
                    <a:pt x="3487420" y="3843020"/>
                    <a:pt x="3515360" y="3924300"/>
                  </a:cubicBezTo>
                  <a:cubicBezTo>
                    <a:pt x="3543300" y="4005580"/>
                    <a:pt x="3515360" y="4142740"/>
                    <a:pt x="3515360" y="4142740"/>
                  </a:cubicBezTo>
                  <a:lnTo>
                    <a:pt x="3596640" y="4578350"/>
                  </a:lnTo>
                  <a:lnTo>
                    <a:pt x="3515360" y="5096510"/>
                  </a:lnTo>
                  <a:cubicBezTo>
                    <a:pt x="3515360" y="5096510"/>
                    <a:pt x="3379470" y="5450840"/>
                    <a:pt x="3379470" y="5532120"/>
                  </a:cubicBezTo>
                  <a:cubicBezTo>
                    <a:pt x="3379470" y="5613400"/>
                    <a:pt x="3406140" y="5886450"/>
                    <a:pt x="3406140" y="5913120"/>
                  </a:cubicBezTo>
                  <a:cubicBezTo>
                    <a:pt x="3406140" y="5939790"/>
                    <a:pt x="3351530" y="6158230"/>
                    <a:pt x="3324860" y="6212840"/>
                  </a:cubicBezTo>
                  <a:cubicBezTo>
                    <a:pt x="3298190" y="6267450"/>
                    <a:pt x="3270250" y="6294120"/>
                    <a:pt x="3161030" y="6267450"/>
                  </a:cubicBezTo>
                  <a:lnTo>
                    <a:pt x="2997200" y="6240780"/>
                  </a:lnTo>
                  <a:lnTo>
                    <a:pt x="2915920" y="6214109"/>
                  </a:lnTo>
                  <a:cubicBezTo>
                    <a:pt x="2915920" y="6214109"/>
                    <a:pt x="2834640" y="6214109"/>
                    <a:pt x="2780030" y="6159500"/>
                  </a:cubicBezTo>
                  <a:cubicBezTo>
                    <a:pt x="2780030" y="6159500"/>
                    <a:pt x="2698750" y="6132830"/>
                    <a:pt x="2644140" y="6132830"/>
                  </a:cubicBezTo>
                  <a:lnTo>
                    <a:pt x="2589530" y="6159500"/>
                  </a:lnTo>
                  <a:lnTo>
                    <a:pt x="2399030" y="6214109"/>
                  </a:lnTo>
                  <a:cubicBezTo>
                    <a:pt x="2399030" y="6214109"/>
                    <a:pt x="2099310" y="6295389"/>
                    <a:pt x="2018030" y="6268719"/>
                  </a:cubicBezTo>
                  <a:cubicBezTo>
                    <a:pt x="2018030" y="6268719"/>
                    <a:pt x="1908810" y="6242049"/>
                    <a:pt x="1827530" y="6268719"/>
                  </a:cubicBezTo>
                  <a:cubicBezTo>
                    <a:pt x="1827530" y="6268719"/>
                    <a:pt x="1718310" y="6377939"/>
                    <a:pt x="1582420" y="6268719"/>
                  </a:cubicBezTo>
                  <a:lnTo>
                    <a:pt x="1473200" y="6268719"/>
                  </a:lnTo>
                  <a:lnTo>
                    <a:pt x="1253490" y="6268719"/>
                  </a:lnTo>
                  <a:cubicBezTo>
                    <a:pt x="1253490" y="6268719"/>
                    <a:pt x="1144270" y="6349999"/>
                    <a:pt x="872490" y="6295389"/>
                  </a:cubicBezTo>
                  <a:lnTo>
                    <a:pt x="735330" y="6295389"/>
                  </a:lnTo>
                  <a:cubicBezTo>
                    <a:pt x="735330" y="6295389"/>
                    <a:pt x="544830" y="6349999"/>
                    <a:pt x="435610" y="6240780"/>
                  </a:cubicBezTo>
                  <a:lnTo>
                    <a:pt x="218440" y="6240780"/>
                  </a:lnTo>
                  <a:lnTo>
                    <a:pt x="0" y="6240780"/>
                  </a:lnTo>
                  <a:lnTo>
                    <a:pt x="0" y="0"/>
                  </a:lnTo>
                  <a:lnTo>
                    <a:pt x="3475990" y="0"/>
                  </a:lnTo>
                  <a:cubicBezTo>
                    <a:pt x="3482340" y="68580"/>
                    <a:pt x="3511550" y="374650"/>
                    <a:pt x="3583940" y="422910"/>
                  </a:cubicBezTo>
                  <a:cubicBezTo>
                    <a:pt x="3665220" y="477520"/>
                    <a:pt x="3760470" y="735330"/>
                    <a:pt x="3733800" y="844550"/>
                  </a:cubicBezTo>
                  <a:close/>
                </a:path>
              </a:pathLst>
            </a:custGeom>
            <a:blipFill>
              <a:blip r:embed="rId3"/>
              <a:stretch>
                <a:fillRect l="-51896" r="-102534"/>
              </a:stretch>
            </a:blipFill>
          </p:spPr>
        </p:sp>
        <p:sp>
          <p:nvSpPr>
            <p:cNvPr id="5" name="Freeform 5"/>
            <p:cNvSpPr/>
            <p:nvPr/>
          </p:nvSpPr>
          <p:spPr>
            <a:xfrm>
              <a:off x="0" y="0"/>
              <a:ext cx="3760470" cy="6350000"/>
            </a:xfrm>
            <a:custGeom>
              <a:avLst/>
              <a:gdLst/>
              <a:ahLst/>
              <a:cxnLst/>
              <a:rect l="l" t="t" r="r" b="b"/>
              <a:pathLst>
                <a:path w="3760470" h="6350000">
                  <a:moveTo>
                    <a:pt x="3760470" y="6350000"/>
                  </a:moveTo>
                  <a:lnTo>
                    <a:pt x="0" y="6350000"/>
                  </a:lnTo>
                  <a:lnTo>
                    <a:pt x="0" y="0"/>
                  </a:lnTo>
                  <a:lnTo>
                    <a:pt x="3760470" y="0"/>
                  </a:lnTo>
                  <a:lnTo>
                    <a:pt x="3760470" y="6350000"/>
                  </a:lnTo>
                  <a:close/>
                </a:path>
              </a:pathLst>
            </a:custGeom>
            <a:blipFill>
              <a:blip r:embed="rId4"/>
              <a:stretch>
                <a:fillRect l="-503" r="-6724" b="-1600"/>
              </a:stretch>
            </a:blipFill>
          </p:spPr>
        </p:sp>
      </p:grpSp>
      <p:pic>
        <p:nvPicPr>
          <p:cNvPr id="6" name="Picture 6"/>
          <p:cNvPicPr>
            <a:picLocks noChangeAspect="1"/>
          </p:cNvPicPr>
          <p:nvPr/>
        </p:nvPicPr>
        <p:blipFill>
          <a:blip r:embed="rId5"/>
          <a:srcRect/>
          <a:stretch>
            <a:fillRect/>
          </a:stretch>
        </p:blipFill>
        <p:spPr>
          <a:xfrm rot="-10345600">
            <a:off x="11032512" y="-1059319"/>
            <a:ext cx="10985533" cy="2118639"/>
          </a:xfrm>
          <a:prstGeom prst="rect">
            <a:avLst/>
          </a:prstGeom>
        </p:spPr>
      </p:pic>
      <p:pic>
        <p:nvPicPr>
          <p:cNvPr id="7" name="Picture 7"/>
          <p:cNvPicPr>
            <a:picLocks noChangeAspect="1"/>
          </p:cNvPicPr>
          <p:nvPr/>
        </p:nvPicPr>
        <p:blipFill>
          <a:blip r:embed="rId6"/>
          <a:srcRect/>
          <a:stretch>
            <a:fillRect/>
          </a:stretch>
        </p:blipFill>
        <p:spPr>
          <a:xfrm rot="136992">
            <a:off x="-4543530" y="8824843"/>
            <a:ext cx="13194124" cy="2886215"/>
          </a:xfrm>
          <a:prstGeom prst="rect">
            <a:avLst/>
          </a:prstGeom>
        </p:spPr>
      </p:pic>
      <p:sp>
        <p:nvSpPr>
          <p:cNvPr id="8" name="TextBox 8"/>
          <p:cNvSpPr txBox="1"/>
          <p:nvPr/>
        </p:nvSpPr>
        <p:spPr>
          <a:xfrm>
            <a:off x="9144000" y="2373167"/>
            <a:ext cx="8115300"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PROBLEM </a:t>
            </a:r>
          </a:p>
        </p:txBody>
      </p:sp>
      <p:sp>
        <p:nvSpPr>
          <p:cNvPr id="9" name="TextBox 9"/>
          <p:cNvSpPr txBox="1"/>
          <p:nvPr/>
        </p:nvSpPr>
        <p:spPr>
          <a:xfrm>
            <a:off x="9144000" y="3347091"/>
            <a:ext cx="8115300" cy="1235338"/>
          </a:xfrm>
          <a:prstGeom prst="rect">
            <a:avLst/>
          </a:prstGeom>
        </p:spPr>
        <p:txBody>
          <a:bodyPr lIns="0" tIns="0" rIns="0" bIns="0" rtlCol="0" anchor="t">
            <a:spAutoFit/>
          </a:bodyPr>
          <a:lstStyle/>
          <a:p>
            <a:pPr>
              <a:lnSpc>
                <a:spcPts val="10500"/>
              </a:lnSpc>
              <a:spcBef>
                <a:spcPct val="0"/>
              </a:spcBef>
            </a:pPr>
            <a:r>
              <a:rPr lang="en-US" sz="7500" dirty="0">
                <a:solidFill>
                  <a:srgbClr val="E41F1F"/>
                </a:solidFill>
                <a:latin typeface="Times New Roman" panose="02020603050405020304" pitchFamily="18" charset="0"/>
                <a:cs typeface="Times New Roman" panose="02020603050405020304" pitchFamily="18" charset="0"/>
              </a:rPr>
              <a:t>STATEMENT </a:t>
            </a:r>
          </a:p>
        </p:txBody>
      </p:sp>
      <p:sp>
        <p:nvSpPr>
          <p:cNvPr id="10" name="TextBox 10"/>
          <p:cNvSpPr txBox="1"/>
          <p:nvPr/>
        </p:nvSpPr>
        <p:spPr>
          <a:xfrm>
            <a:off x="9144000" y="5115884"/>
            <a:ext cx="8686800" cy="4723024"/>
          </a:xfrm>
          <a:prstGeom prst="rect">
            <a:avLst/>
          </a:prstGeom>
        </p:spPr>
        <p:txBody>
          <a:bodyPr wrap="square" lIns="0" tIns="0" rIns="0" bIns="0" rtlCol="0" anchor="t">
            <a:spAutoFit/>
          </a:bodyPr>
          <a:lstStyle/>
          <a:p>
            <a:pPr marL="361950" indent="-285750" algn="just">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It's often confusing for a person to decide what music they want to listen. It depends upon the mood of the person listening. Our emotions determine our mood, and that is what we are trying to bring forth.</a:t>
            </a:r>
          </a:p>
          <a:p>
            <a:pPr marL="361950" indent="-285750" algn="just">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Our project is to develop an Emotion Based Music Player/ Recommendation System, which is a web application meant for users to minimize their efforts in managing large playlists and to recommend songs based on the user’s mood.</a:t>
            </a:r>
          </a:p>
          <a:p>
            <a:pPr marL="361950" indent="-285750" algn="just">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proposed model will extract the user's facial expressions and features to determine the current mood of the user.</a:t>
            </a:r>
          </a:p>
          <a:p>
            <a:pPr marL="361950" indent="-285750" algn="just">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Once the emotion is detected, random songs suitable to the mood from the dedicated playlist will be presented to the user.</a:t>
            </a:r>
          </a:p>
          <a:p>
            <a:pPr>
              <a:lnSpc>
                <a:spcPts val="2240"/>
              </a:lnSpc>
              <a:spcBef>
                <a:spcPct val="0"/>
              </a:spcBef>
            </a:pPr>
            <a:endParaRPr lang="en-US" sz="2400" dirty="0">
              <a:solidFill>
                <a:schemeClr val="bg1"/>
              </a:solidFill>
              <a:latin typeface="Open Sans" panose="020B0606030504020204"/>
            </a:endParaRPr>
          </a:p>
        </p:txBody>
      </p:sp>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834826" y="960665"/>
            <a:ext cx="1804287" cy="1804287"/>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656620" y="783043"/>
            <a:ext cx="1804287" cy="1804287"/>
          </a:xfrm>
          <a:prstGeom prst="rect">
            <a:avLst/>
          </a:prstGeom>
        </p:spPr>
      </p:pic>
      <p:sp>
        <p:nvSpPr>
          <p:cNvPr id="15" name="TextBox 14"/>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7548" y="0"/>
            <a:ext cx="3585683" cy="10676970"/>
          </a:xfrm>
          <a:prstGeom prst="rect">
            <a:avLst/>
          </a:prstGeom>
        </p:spPr>
      </p:pic>
      <p:pic>
        <p:nvPicPr>
          <p:cNvPr id="4" name="Picture 4"/>
          <p:cNvPicPr>
            <a:picLocks noChangeAspect="1"/>
          </p:cNvPicPr>
          <p:nvPr/>
        </p:nvPicPr>
        <p:blipFill>
          <a:blip r:embed="rId4"/>
          <a:srcRect l="107" r="107"/>
          <a:stretch>
            <a:fillRect/>
          </a:stretch>
        </p:blipFill>
        <p:spPr>
          <a:xfrm>
            <a:off x="14469564" y="0"/>
            <a:ext cx="6210305" cy="10287000"/>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652052" y="1202725"/>
            <a:ext cx="2791301" cy="279130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376360" y="927938"/>
            <a:ext cx="2791301" cy="279130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30256" y="7031398"/>
            <a:ext cx="2791301" cy="279130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05948" y="6756611"/>
            <a:ext cx="2791301" cy="2791301"/>
          </a:xfrm>
          <a:prstGeom prst="rect">
            <a:avLst/>
          </a:prstGeom>
        </p:spPr>
      </p:pic>
      <p:sp>
        <p:nvSpPr>
          <p:cNvPr id="15" name="TextBox 5"/>
          <p:cNvSpPr txBox="1"/>
          <p:nvPr/>
        </p:nvSpPr>
        <p:spPr>
          <a:xfrm>
            <a:off x="2629979" y="1965714"/>
            <a:ext cx="13477712" cy="3507050"/>
          </a:xfrm>
          <a:prstGeom prst="rect">
            <a:avLst/>
          </a:prstGeom>
        </p:spPr>
        <p:txBody>
          <a:bodyPr lIns="0" tIns="0" rIns="0" bIns="0" rtlCol="0" anchor="t">
            <a:spAutoFit/>
          </a:bodyPr>
          <a:lstStyle/>
          <a:p>
            <a:pPr algn="ctr">
              <a:lnSpc>
                <a:spcPts val="31300"/>
              </a:lnSpc>
              <a:spcBef>
                <a:spcPct val="0"/>
              </a:spcBef>
            </a:pPr>
            <a:r>
              <a:rPr lang="en-US" sz="15000" dirty="0">
                <a:solidFill>
                  <a:srgbClr val="FFFFFF"/>
                </a:solidFill>
                <a:latin typeface="Times New Roman" panose="02020603050405020304" pitchFamily="18" charset="0"/>
                <a:ea typeface="Open Sans Light Bold Italics" panose="020B0806030504020204" charset="0"/>
                <a:cs typeface="Times New Roman" panose="02020603050405020304" pitchFamily="18" charset="0"/>
              </a:rPr>
              <a:t>PO/PSO</a:t>
            </a:r>
          </a:p>
        </p:txBody>
      </p:sp>
      <p:sp>
        <p:nvSpPr>
          <p:cNvPr id="16" name="TextBox 5"/>
          <p:cNvSpPr txBox="1"/>
          <p:nvPr/>
        </p:nvSpPr>
        <p:spPr>
          <a:xfrm>
            <a:off x="2629979" y="3914224"/>
            <a:ext cx="13477712" cy="3461332"/>
          </a:xfrm>
          <a:prstGeom prst="rect">
            <a:avLst/>
          </a:prstGeom>
        </p:spPr>
        <p:txBody>
          <a:bodyPr lIns="0" tIns="0" rIns="0" bIns="0" rtlCol="0" anchor="t">
            <a:spAutoFit/>
          </a:bodyPr>
          <a:lstStyle/>
          <a:p>
            <a:pPr algn="ctr">
              <a:lnSpc>
                <a:spcPts val="31300"/>
              </a:lnSpc>
              <a:spcBef>
                <a:spcPct val="0"/>
              </a:spcBef>
            </a:pPr>
            <a:r>
              <a:rPr lang="en-US" sz="150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MAPPING</a:t>
            </a:r>
          </a:p>
        </p:txBody>
      </p:sp>
      <p:sp>
        <p:nvSpPr>
          <p:cNvPr id="18" name="TextBox 17"/>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15" name="Picture 1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16" name="Picture 16"/>
          <p:cNvPicPr>
            <a:picLocks noChangeAspect="1"/>
          </p:cNvPicPr>
          <p:nvPr/>
        </p:nvPicPr>
        <p:blipFill>
          <a:blip r:embed="rId4"/>
          <a:srcRect/>
          <a:stretch>
            <a:fillRect/>
          </a:stretch>
        </p:blipFill>
        <p:spPr>
          <a:xfrm rot="-10193113">
            <a:off x="10353541" y="-1524542"/>
            <a:ext cx="10985533" cy="2118639"/>
          </a:xfrm>
          <a:prstGeom prst="rect">
            <a:avLst/>
          </a:prstGeom>
        </p:spPr>
      </p:pic>
      <p:pic>
        <p:nvPicPr>
          <p:cNvPr id="18" name="Picture 18"/>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19" name="Picture 19"/>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13" name="Picture 16"/>
          <p:cNvPicPr>
            <a:picLocks noChangeAspect="1"/>
          </p:cNvPicPr>
          <p:nvPr/>
        </p:nvPicPr>
        <p:blipFill>
          <a:blip r:embed="rId4"/>
          <a:srcRect/>
          <a:stretch>
            <a:fillRect/>
          </a:stretch>
        </p:blipFill>
        <p:spPr>
          <a:xfrm rot="-10193113">
            <a:off x="10390091" y="-1524542"/>
            <a:ext cx="10985533" cy="2118639"/>
          </a:xfrm>
          <a:prstGeom prst="rect">
            <a:avLst/>
          </a:prstGeom>
        </p:spPr>
      </p:pic>
      <p:pic>
        <p:nvPicPr>
          <p:cNvPr id="14" name="Picture 18"/>
          <p:cNvPicPr>
            <a:picLocks noChangeAspect="1"/>
          </p:cNvPicPr>
          <p:nvPr/>
        </p:nvPicPr>
        <p:blipFill>
          <a:blip r:embed="rId3"/>
          <a:srcRect/>
          <a:stretch>
            <a:fillRect/>
          </a:stretch>
        </p:blipFill>
        <p:spPr>
          <a:xfrm rot="-792824">
            <a:off x="13651320" y="9273449"/>
            <a:ext cx="8744236" cy="1912802"/>
          </a:xfrm>
          <a:prstGeom prst="rect">
            <a:avLst/>
          </a:prstGeom>
        </p:spPr>
      </p:pic>
      <p:pic>
        <p:nvPicPr>
          <p:cNvPr id="17" name="Picture 19"/>
          <p:cNvPicPr>
            <a:picLocks noChangeAspect="1"/>
          </p:cNvPicPr>
          <p:nvPr/>
        </p:nvPicPr>
        <p:blipFill>
          <a:blip r:embed="rId4"/>
          <a:srcRect/>
          <a:stretch>
            <a:fillRect/>
          </a:stretch>
        </p:blipFill>
        <p:spPr>
          <a:xfrm rot="606886">
            <a:off x="-3051073" y="9782341"/>
            <a:ext cx="10985533" cy="2118639"/>
          </a:xfrm>
          <a:prstGeom prst="rect">
            <a:avLst/>
          </a:prstGeom>
        </p:spPr>
      </p:pic>
      <p:sp>
        <p:nvSpPr>
          <p:cNvPr id="32" name="TextBox 7"/>
          <p:cNvSpPr txBox="1"/>
          <p:nvPr/>
        </p:nvSpPr>
        <p:spPr>
          <a:xfrm>
            <a:off x="1868038" y="909592"/>
            <a:ext cx="14551925" cy="2518703"/>
          </a:xfrm>
          <a:prstGeom prst="rect">
            <a:avLst/>
          </a:prstGeom>
        </p:spPr>
        <p:txBody>
          <a:bodyPr wrap="square" lIns="0" tIns="0" rIns="0" bIns="0" rtlCol="0" anchor="t">
            <a:spAutoFit/>
          </a:bodyPr>
          <a:lstStyle/>
          <a:p>
            <a:pPr algn="ctr">
              <a:lnSpc>
                <a:spcPts val="10500"/>
              </a:lnSpc>
              <a:spcBef>
                <a:spcPct val="0"/>
              </a:spcBef>
            </a:pPr>
            <a:r>
              <a:rPr lang="en-US" sz="5400" dirty="0">
                <a:solidFill>
                  <a:srgbClr val="FFFFFF"/>
                </a:solidFill>
                <a:latin typeface="Times New Roman" panose="02020603050405020304" pitchFamily="18" charset="0"/>
                <a:cs typeface="Times New Roman" panose="02020603050405020304" pitchFamily="18" charset="0"/>
              </a:rPr>
              <a:t>EMOSIC -  </a:t>
            </a:r>
            <a:r>
              <a:rPr lang="en-US" sz="5400" dirty="0">
                <a:solidFill>
                  <a:srgbClr val="E41F1F"/>
                </a:solidFill>
                <a:latin typeface="Times New Roman" panose="02020603050405020304" pitchFamily="18" charset="0"/>
                <a:cs typeface="Times New Roman" panose="02020603050405020304" pitchFamily="18" charset="0"/>
              </a:rPr>
              <a:t>EMOTION-BASED MUSIC PLAYER</a:t>
            </a:r>
          </a:p>
          <a:p>
            <a:pPr algn="ctr">
              <a:lnSpc>
                <a:spcPts val="10500"/>
              </a:lnSpc>
              <a:spcBef>
                <a:spcPct val="0"/>
              </a:spcBef>
            </a:pPr>
            <a:endParaRPr lang="en-US" sz="5400" dirty="0">
              <a:solidFill>
                <a:srgbClr val="FFFFFF"/>
              </a:solidFill>
              <a:latin typeface="Times New Roman" panose="02020603050405020304" pitchFamily="18" charset="0"/>
              <a:cs typeface="Times New Roman" panose="02020603050405020304" pitchFamily="18" charset="0"/>
            </a:endParaRPr>
          </a:p>
        </p:txBody>
      </p:sp>
      <p:sp>
        <p:nvSpPr>
          <p:cNvPr id="33" name="TextBox 7"/>
          <p:cNvSpPr txBox="1"/>
          <p:nvPr/>
        </p:nvSpPr>
        <p:spPr>
          <a:xfrm>
            <a:off x="2481022" y="2378279"/>
            <a:ext cx="12794317" cy="1094017"/>
          </a:xfrm>
          <a:prstGeom prst="rect">
            <a:avLst/>
          </a:prstGeom>
        </p:spPr>
        <p:txBody>
          <a:bodyPr wrap="square" lIns="0" tIns="0" rIns="0" bIns="0" rtlCol="0" anchor="t">
            <a:spAutoFit/>
          </a:bodyPr>
          <a:lstStyle/>
          <a:p>
            <a:pPr>
              <a:lnSpc>
                <a:spcPts val="10500"/>
              </a:lnSpc>
              <a:spcBef>
                <a:spcPct val="0"/>
              </a:spcBef>
            </a:pPr>
            <a:r>
              <a:rPr lang="en-US" sz="2800" dirty="0">
                <a:solidFill>
                  <a:srgbClr val="FFFFFF"/>
                </a:solidFill>
                <a:latin typeface="Times New Roman" panose="02020603050405020304" pitchFamily="18" charset="0"/>
                <a:cs typeface="Times New Roman" panose="02020603050405020304" pitchFamily="18" charset="0"/>
              </a:rPr>
              <a:t>P0/PSO  MAPPINGS: </a:t>
            </a:r>
            <a:r>
              <a:rPr lang="en-US" sz="2800" dirty="0">
                <a:solidFill>
                  <a:srgbClr val="E41F1F"/>
                </a:solidFill>
                <a:latin typeface="Times New Roman" panose="02020603050405020304" pitchFamily="18" charset="0"/>
                <a:cs typeface="Times New Roman" panose="02020603050405020304" pitchFamily="18" charset="0"/>
              </a:rPr>
              <a:t> PO1,PO2,PO3,PO4,PO5,PO8,PO9,PO10,P011,PO12,PSO1,PS02</a:t>
            </a:r>
            <a:endParaRPr lang="en-US" sz="28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nvGraphicFramePr>
        <p:xfrm>
          <a:off x="2456441" y="3704403"/>
          <a:ext cx="12417307" cy="5913120"/>
        </p:xfrm>
        <a:graphic>
          <a:graphicData uri="http://schemas.openxmlformats.org/drawingml/2006/table">
            <a:tbl>
              <a:tblPr firstRow="1" bandRow="1">
                <a:tableStyleId>{616DA210-FB5B-4158-B5E0-FEB733F419BA}</a:tableStyleId>
              </a:tblPr>
              <a:tblGrid>
                <a:gridCol w="2402499">
                  <a:extLst>
                    <a:ext uri="{9D8B030D-6E8A-4147-A177-3AD203B41FA5}">
                      <a16:colId xmlns:a16="http://schemas.microsoft.com/office/drawing/2014/main" val="20000"/>
                    </a:ext>
                  </a:extLst>
                </a:gridCol>
                <a:gridCol w="10014808">
                  <a:extLst>
                    <a:ext uri="{9D8B030D-6E8A-4147-A177-3AD203B41FA5}">
                      <a16:colId xmlns:a16="http://schemas.microsoft.com/office/drawing/2014/main" val="20001"/>
                    </a:ext>
                  </a:extLst>
                </a:gridCol>
              </a:tblGrid>
              <a:tr h="408324">
                <a:tc>
                  <a:txBody>
                    <a:bodyPr/>
                    <a:lstStyle/>
                    <a:p>
                      <a:pPr algn="just"/>
                      <a:r>
                        <a:rPr lang="en-IN" sz="4000" dirty="0">
                          <a:solidFill>
                            <a:srgbClr val="E41F1F"/>
                          </a:solidFill>
                          <a:latin typeface="Times New Roman" panose="02020603050405020304" pitchFamily="18" charset="0"/>
                          <a:cs typeface="Times New Roman" panose="02020603050405020304" pitchFamily="18" charset="0"/>
                        </a:rPr>
                        <a:t>PO</a:t>
                      </a:r>
                    </a:p>
                  </a:txBody>
                  <a:tcPr/>
                </a:tc>
                <a:tc>
                  <a:txBody>
                    <a:bodyPr/>
                    <a:lstStyle/>
                    <a:p>
                      <a:pPr algn="just"/>
                      <a:r>
                        <a:rPr lang="en-IN" sz="4000" dirty="0">
                          <a:solidFill>
                            <a:srgbClr val="E41F1F"/>
                          </a:solidFill>
                          <a:latin typeface="Times New Roman" panose="02020603050405020304" pitchFamily="18" charset="0"/>
                          <a:cs typeface="Times New Roman" panose="02020603050405020304" pitchFamily="18" charset="0"/>
                        </a:rPr>
                        <a:t>JUSTIFICATION STATEMENT</a:t>
                      </a:r>
                    </a:p>
                  </a:txBody>
                  <a:tcPr/>
                </a:tc>
                <a:extLst>
                  <a:ext uri="{0D108BD9-81ED-4DB2-BD59-A6C34878D82A}">
                    <a16:rowId xmlns:a16="http://schemas.microsoft.com/office/drawing/2014/main" val="10000"/>
                  </a:ext>
                </a:extLst>
              </a:tr>
              <a:tr h="408324">
                <a:tc>
                  <a:txBody>
                    <a:bodyPr/>
                    <a:lstStyle/>
                    <a:p>
                      <a:pPr algn="just"/>
                      <a:r>
                        <a:rPr lang="en-IN" sz="2400" dirty="0">
                          <a:solidFill>
                            <a:schemeClr val="bg1"/>
                          </a:solidFill>
                          <a:latin typeface="Times New Roman" panose="02020603050405020304" pitchFamily="18" charset="0"/>
                          <a:cs typeface="Times New Roman" panose="02020603050405020304" pitchFamily="18" charset="0"/>
                        </a:rPr>
                        <a:t>PO1: Engineering Knowledge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gain knowledge about the engineering fundamentals and engineering specialization by solving all the problems that rise during the completion of the project.</a:t>
                      </a:r>
                      <a:endParaRPr lang="en-US" sz="2400" dirty="0">
                        <a:solidFill>
                          <a:srgbClr val="FFFFFF"/>
                        </a:solidFill>
                        <a:latin typeface="Open Sans" panose="020B0606030504020204"/>
                      </a:endParaRPr>
                    </a:p>
                    <a:p>
                      <a:pPr algn="just"/>
                      <a:endParaRPr lang="en-IN" dirty="0"/>
                    </a:p>
                  </a:txBody>
                  <a:tcPr/>
                </a:tc>
                <a:extLst>
                  <a:ext uri="{0D108BD9-81ED-4DB2-BD59-A6C34878D82A}">
                    <a16:rowId xmlns:a16="http://schemas.microsoft.com/office/drawing/2014/main" val="10001"/>
                  </a:ext>
                </a:extLst>
              </a:tr>
              <a:tr h="408324">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PO2: Problem Analysis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review and research about the literatures that is based on the project and analyze the problem and find sustainable conclusions to it. </a:t>
                      </a:r>
                    </a:p>
                    <a:p>
                      <a:pPr algn="just"/>
                      <a:endParaRPr lang="en-IN" dirty="0"/>
                    </a:p>
                  </a:txBody>
                  <a:tcPr/>
                </a:tc>
                <a:extLst>
                  <a:ext uri="{0D108BD9-81ED-4DB2-BD59-A6C34878D82A}">
                    <a16:rowId xmlns:a16="http://schemas.microsoft.com/office/drawing/2014/main" val="10002"/>
                  </a:ext>
                </a:extLst>
              </a:tr>
              <a:tr h="408324">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PO3: </a:t>
                      </a:r>
                      <a:r>
                        <a:rPr lang="en-US" sz="2400" dirty="0">
                          <a:solidFill>
                            <a:schemeClr val="bg1"/>
                          </a:solidFill>
                          <a:latin typeface="Times New Roman" panose="02020603050405020304" pitchFamily="18" charset="0"/>
                          <a:cs typeface="Times New Roman" panose="02020603050405020304" pitchFamily="18" charset="0"/>
                        </a:rPr>
                        <a:t>Design /development of solutions</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identify the problem and design and develop solutions that will improve the users wellbeing.</a:t>
                      </a:r>
                      <a:endParaRPr lang="en-US" sz="2400" dirty="0">
                        <a:solidFill>
                          <a:srgbClr val="FFFFFF"/>
                        </a:solidFill>
                        <a:latin typeface="Open Sans" panose="020B0606030504020204"/>
                      </a:endParaRPr>
                    </a:p>
                    <a:p>
                      <a:pPr algn="just"/>
                      <a:endParaRPr lang="en-IN" dirty="0"/>
                    </a:p>
                  </a:txBody>
                  <a:tcPr/>
                </a:tc>
                <a:extLst>
                  <a:ext uri="{0D108BD9-81ED-4DB2-BD59-A6C34878D82A}">
                    <a16:rowId xmlns:a16="http://schemas.microsoft.com/office/drawing/2014/main" val="10003"/>
                  </a:ext>
                </a:extLst>
              </a:tr>
              <a:tr h="408324">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PO4: </a:t>
                      </a:r>
                      <a:r>
                        <a:rPr lang="en-US" sz="2400" dirty="0">
                          <a:solidFill>
                            <a:schemeClr val="bg1"/>
                          </a:solidFill>
                          <a:latin typeface="Times New Roman" panose="02020603050405020304" pitchFamily="18" charset="0"/>
                          <a:cs typeface="Times New Roman" panose="02020603050405020304" pitchFamily="18" charset="0"/>
                        </a:rPr>
                        <a:t>Conduct investigation on complex problem</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look into the problem that arise in</a:t>
                      </a:r>
                      <a:r>
                        <a:rPr lang="en-US" sz="2400" baseline="0" dirty="0">
                          <a:solidFill>
                            <a:schemeClr val="bg1"/>
                          </a:solidFill>
                          <a:latin typeface="Times New Roman" panose="02020603050405020304" pitchFamily="18" charset="0"/>
                          <a:cs typeface="Times New Roman" panose="02020603050405020304" pitchFamily="18" charset="0"/>
                        </a:rPr>
                        <a:t> the progression of the project</a:t>
                      </a:r>
                      <a:r>
                        <a:rPr lang="en-US" sz="2400" dirty="0">
                          <a:solidFill>
                            <a:schemeClr val="bg1"/>
                          </a:solidFill>
                          <a:latin typeface="Times New Roman" panose="02020603050405020304" pitchFamily="18" charset="0"/>
                          <a:cs typeface="Times New Roman" panose="02020603050405020304" pitchFamily="18" charset="0"/>
                        </a:rPr>
                        <a:t> and investigate on it to find the best possible solution for getting most valid and accurate results.</a:t>
                      </a:r>
                      <a:endParaRPr lang="en-US" sz="2400" dirty="0">
                        <a:solidFill>
                          <a:srgbClr val="FFFFFF"/>
                        </a:solidFill>
                        <a:latin typeface="Open Sans" panose="020B0606030504020204"/>
                      </a:endParaRPr>
                    </a:p>
                    <a:p>
                      <a:pPr algn="just"/>
                      <a:endParaRPr lang="en-IN" dirty="0"/>
                    </a:p>
                  </a:txBody>
                  <a:tcPr/>
                </a:tc>
                <a:extLst>
                  <a:ext uri="{0D108BD9-81ED-4DB2-BD59-A6C34878D82A}">
                    <a16:rowId xmlns:a16="http://schemas.microsoft.com/office/drawing/2014/main" val="10004"/>
                  </a:ext>
                </a:extLst>
              </a:tr>
            </a:tbl>
          </a:graphicData>
        </a:graphic>
      </p:graphicFrame>
      <p:sp>
        <p:nvSpPr>
          <p:cNvPr id="21" name="TextBox 2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15" name="Picture 1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16" name="Picture 16"/>
          <p:cNvPicPr>
            <a:picLocks noChangeAspect="1"/>
          </p:cNvPicPr>
          <p:nvPr/>
        </p:nvPicPr>
        <p:blipFill>
          <a:blip r:embed="rId4"/>
          <a:srcRect/>
          <a:stretch>
            <a:fillRect/>
          </a:stretch>
        </p:blipFill>
        <p:spPr>
          <a:xfrm rot="-10193113">
            <a:off x="10353541" y="-1524542"/>
            <a:ext cx="10985533" cy="2118639"/>
          </a:xfrm>
          <a:prstGeom prst="rect">
            <a:avLst/>
          </a:prstGeom>
        </p:spPr>
      </p:pic>
      <p:pic>
        <p:nvPicPr>
          <p:cNvPr id="18" name="Picture 18"/>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19" name="Picture 19"/>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13" name="Picture 16"/>
          <p:cNvPicPr>
            <a:picLocks noChangeAspect="1"/>
          </p:cNvPicPr>
          <p:nvPr/>
        </p:nvPicPr>
        <p:blipFill>
          <a:blip r:embed="rId4"/>
          <a:srcRect/>
          <a:stretch>
            <a:fillRect/>
          </a:stretch>
        </p:blipFill>
        <p:spPr>
          <a:xfrm rot="-10193113">
            <a:off x="10390091" y="-1524542"/>
            <a:ext cx="10985533" cy="2118639"/>
          </a:xfrm>
          <a:prstGeom prst="rect">
            <a:avLst/>
          </a:prstGeom>
        </p:spPr>
      </p:pic>
      <p:pic>
        <p:nvPicPr>
          <p:cNvPr id="14" name="Picture 18"/>
          <p:cNvPicPr>
            <a:picLocks noChangeAspect="1"/>
          </p:cNvPicPr>
          <p:nvPr/>
        </p:nvPicPr>
        <p:blipFill>
          <a:blip r:embed="rId3"/>
          <a:srcRect/>
          <a:stretch>
            <a:fillRect/>
          </a:stretch>
        </p:blipFill>
        <p:spPr>
          <a:xfrm rot="-792824">
            <a:off x="13651320" y="9273449"/>
            <a:ext cx="8744236" cy="1912802"/>
          </a:xfrm>
          <a:prstGeom prst="rect">
            <a:avLst/>
          </a:prstGeom>
        </p:spPr>
      </p:pic>
      <p:pic>
        <p:nvPicPr>
          <p:cNvPr id="17" name="Picture 19"/>
          <p:cNvPicPr>
            <a:picLocks noChangeAspect="1"/>
          </p:cNvPicPr>
          <p:nvPr/>
        </p:nvPicPr>
        <p:blipFill>
          <a:blip r:embed="rId4"/>
          <a:srcRect/>
          <a:stretch>
            <a:fillRect/>
          </a:stretch>
        </p:blipFill>
        <p:spPr>
          <a:xfrm rot="606886">
            <a:off x="-3051073" y="9782341"/>
            <a:ext cx="10985533" cy="2118639"/>
          </a:xfrm>
          <a:prstGeom prst="rect">
            <a:avLst/>
          </a:prstGeom>
        </p:spPr>
      </p:pic>
      <p:graphicFrame>
        <p:nvGraphicFramePr>
          <p:cNvPr id="3" name="Table 3"/>
          <p:cNvGraphicFramePr>
            <a:graphicFrameLocks noGrp="1"/>
          </p:cNvGraphicFramePr>
          <p:nvPr/>
        </p:nvGraphicFramePr>
        <p:xfrm>
          <a:off x="3048000" y="571500"/>
          <a:ext cx="12192000" cy="8503920"/>
        </p:xfrm>
        <a:graphic>
          <a:graphicData uri="http://schemas.openxmlformats.org/drawingml/2006/table">
            <a:tbl>
              <a:tblPr bandRow="1">
                <a:tableStyleId>{616DA210-FB5B-4158-B5E0-FEB733F419BA}</a:tableStyleId>
              </a:tblPr>
              <a:tblGrid>
                <a:gridCol w="2209800">
                  <a:extLst>
                    <a:ext uri="{9D8B030D-6E8A-4147-A177-3AD203B41FA5}">
                      <a16:colId xmlns:a16="http://schemas.microsoft.com/office/drawing/2014/main" val="20000"/>
                    </a:ext>
                  </a:extLst>
                </a:gridCol>
                <a:gridCol w="9982200">
                  <a:extLst>
                    <a:ext uri="{9D8B030D-6E8A-4147-A177-3AD203B41FA5}">
                      <a16:colId xmlns:a16="http://schemas.microsoft.com/office/drawing/2014/main" val="20001"/>
                    </a:ext>
                  </a:extLst>
                </a:gridCol>
              </a:tblGrid>
              <a:tr h="370840">
                <a:tc>
                  <a:txBody>
                    <a:bodyPr/>
                    <a:lstStyle/>
                    <a:p>
                      <a:pPr algn="l"/>
                      <a:r>
                        <a:rPr lang="en-IN" sz="2400" b="0" dirty="0">
                          <a:solidFill>
                            <a:schemeClr val="bg1"/>
                          </a:solidFill>
                          <a:latin typeface="Times New Roman" panose="02020603050405020304" pitchFamily="18" charset="0"/>
                          <a:cs typeface="Times New Roman" panose="02020603050405020304" pitchFamily="18" charset="0"/>
                        </a:rPr>
                        <a:t>PO5: </a:t>
                      </a:r>
                      <a:r>
                        <a:rPr lang="en-US" sz="2400" dirty="0">
                          <a:solidFill>
                            <a:schemeClr val="bg1"/>
                          </a:solidFill>
                          <a:latin typeface="Times New Roman" panose="02020603050405020304" pitchFamily="18" charset="0"/>
                          <a:cs typeface="Times New Roman" panose="02020603050405020304" pitchFamily="18" charset="0"/>
                        </a:rPr>
                        <a:t>Modern tool usage</a:t>
                      </a:r>
                      <a:endParaRPr lang="en-IN" sz="2400"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a:t>
                      </a:r>
                      <a:r>
                        <a:rPr lang="en-US" sz="2400" baseline="0" dirty="0">
                          <a:solidFill>
                            <a:schemeClr val="bg1"/>
                          </a:solidFill>
                          <a:latin typeface="Times New Roman" panose="02020603050405020304" pitchFamily="18" charset="0"/>
                          <a:cs typeface="Times New Roman" panose="02020603050405020304" pitchFamily="18" charset="0"/>
                        </a:rPr>
                        <a:t> be</a:t>
                      </a:r>
                      <a:r>
                        <a:rPr lang="en-US" sz="2400" dirty="0">
                          <a:solidFill>
                            <a:schemeClr val="bg1"/>
                          </a:solidFill>
                          <a:latin typeface="Times New Roman" panose="02020603050405020304" pitchFamily="18" charset="0"/>
                          <a:cs typeface="Times New Roman" panose="02020603050405020304" pitchFamily="18" charset="0"/>
                        </a:rPr>
                        <a:t> able to  understand, learn and implement modern engineering tools like </a:t>
                      </a:r>
                      <a:r>
                        <a:rPr lang="en-US" sz="2400" dirty="0" err="1">
                          <a:solidFill>
                            <a:schemeClr val="bg1"/>
                          </a:solidFill>
                          <a:latin typeface="Times New Roman" panose="02020603050405020304" pitchFamily="18" charset="0"/>
                          <a:cs typeface="Times New Roman" panose="02020603050405020304" pitchFamily="18" charset="0"/>
                        </a:rPr>
                        <a:t>Jupyter</a:t>
                      </a:r>
                      <a:r>
                        <a:rPr lang="en-US" sz="2400" dirty="0">
                          <a:solidFill>
                            <a:schemeClr val="bg1"/>
                          </a:solidFill>
                          <a:latin typeface="Times New Roman" panose="02020603050405020304" pitchFamily="18" charset="0"/>
                          <a:cs typeface="Times New Roman" panose="02020603050405020304" pitchFamily="18" charset="0"/>
                        </a:rPr>
                        <a:t> Notebook for model creation, </a:t>
                      </a:r>
                      <a:r>
                        <a:rPr lang="en-US" sz="2400" dirty="0" err="1">
                          <a:solidFill>
                            <a:schemeClr val="bg1"/>
                          </a:solidFill>
                          <a:latin typeface="Times New Roman" panose="02020603050405020304" pitchFamily="18" charset="0"/>
                          <a:cs typeface="Times New Roman" panose="02020603050405020304" pitchFamily="18" charset="0"/>
                        </a:rPr>
                        <a:t>VScode</a:t>
                      </a:r>
                      <a:r>
                        <a:rPr lang="en-US" sz="2400" dirty="0">
                          <a:solidFill>
                            <a:schemeClr val="bg1"/>
                          </a:solidFill>
                          <a:latin typeface="Times New Roman" panose="02020603050405020304" pitchFamily="18" charset="0"/>
                          <a:cs typeface="Times New Roman" panose="02020603050405020304" pitchFamily="18" charset="0"/>
                        </a:rPr>
                        <a:t> for implementing the project  and MySQL for management of database .</a:t>
                      </a:r>
                    </a:p>
                    <a:p>
                      <a:pPr algn="just"/>
                      <a:endParaRPr lang="en-IN" dirty="0"/>
                    </a:p>
                  </a:txBody>
                  <a:tcPr/>
                </a:tc>
                <a:extLst>
                  <a:ext uri="{0D108BD9-81ED-4DB2-BD59-A6C34878D82A}">
                    <a16:rowId xmlns:a16="http://schemas.microsoft.com/office/drawing/2014/main" val="10000"/>
                  </a:ext>
                </a:extLst>
              </a:tr>
              <a:tr h="370840">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PO8: Ethics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learn about the value of ethics and learn to remain honest about the work that is being done without indulging in malpractice or finding lazy solution for the problems.</a:t>
                      </a:r>
                    </a:p>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PO9: </a:t>
                      </a:r>
                      <a:r>
                        <a:rPr lang="en-US" sz="2400" dirty="0">
                          <a:solidFill>
                            <a:schemeClr val="bg1"/>
                          </a:solidFill>
                          <a:latin typeface="Times New Roman" panose="02020603050405020304" pitchFamily="18" charset="0"/>
                          <a:cs typeface="Times New Roman" panose="02020603050405020304" pitchFamily="18" charset="0"/>
                        </a:rPr>
                        <a:t>Individual and teamwork</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grasp the value of teamwork by dividing the work amongst team</a:t>
                      </a:r>
                      <a:r>
                        <a:rPr lang="en-US" sz="2400" baseline="0" dirty="0">
                          <a:solidFill>
                            <a:schemeClr val="bg1"/>
                          </a:solidFill>
                          <a:latin typeface="Times New Roman" panose="02020603050405020304" pitchFamily="18" charset="0"/>
                          <a:cs typeface="Times New Roman" panose="02020603050405020304" pitchFamily="18" charset="0"/>
                        </a:rPr>
                        <a:t> members </a:t>
                      </a:r>
                      <a:r>
                        <a:rPr lang="en-US" sz="2400" dirty="0">
                          <a:solidFill>
                            <a:schemeClr val="bg1"/>
                          </a:solidFill>
                          <a:latin typeface="Times New Roman" panose="02020603050405020304" pitchFamily="18" charset="0"/>
                          <a:cs typeface="Times New Roman" panose="02020603050405020304" pitchFamily="18" charset="0"/>
                        </a:rPr>
                        <a:t>and</a:t>
                      </a:r>
                      <a:r>
                        <a:rPr lang="en-US" sz="2400" baseline="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individually completing the works assigned on time. </a:t>
                      </a:r>
                      <a:endParaRPr lang="en-US" sz="2400" dirty="0">
                        <a:solidFill>
                          <a:srgbClr val="FFFFFF"/>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PO10: </a:t>
                      </a:r>
                      <a:r>
                        <a:rPr lang="en-US" sz="2400" dirty="0">
                          <a:solidFill>
                            <a:schemeClr val="bg1"/>
                          </a:solidFill>
                          <a:latin typeface="Times New Roman" panose="02020603050405020304" pitchFamily="18" charset="0"/>
                          <a:cs typeface="Times New Roman" panose="02020603050405020304" pitchFamily="18" charset="0"/>
                        </a:rPr>
                        <a:t>Communication</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learn how to write a solid report on the project from scratch and to give outstanding presentation and to convey the ideas to others through  presentation.</a:t>
                      </a:r>
                      <a:endParaRPr lang="en-US" sz="2400" dirty="0">
                        <a:solidFill>
                          <a:srgbClr val="FFFFFF"/>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l"/>
                      <a:r>
                        <a:rPr lang="en-IN" sz="2400" dirty="0">
                          <a:solidFill>
                            <a:schemeClr val="bg1">
                              <a:lumMod val="95000"/>
                            </a:schemeClr>
                          </a:solidFill>
                          <a:latin typeface="Times New Roman" panose="02020603050405020304" pitchFamily="18" charset="0"/>
                          <a:cs typeface="Times New Roman" panose="02020603050405020304" pitchFamily="18" charset="0"/>
                        </a:rPr>
                        <a:t>PO11: </a:t>
                      </a:r>
                      <a:r>
                        <a:rPr lang="en-US" sz="2400" dirty="0">
                          <a:solidFill>
                            <a:schemeClr val="bg1"/>
                          </a:solidFill>
                          <a:latin typeface="Times New Roman" panose="02020603050405020304" pitchFamily="18" charset="0"/>
                          <a:cs typeface="Times New Roman" panose="02020603050405020304" pitchFamily="18" charset="0"/>
                        </a:rPr>
                        <a:t>Project Management and finance</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learn</a:t>
                      </a:r>
                      <a:r>
                        <a:rPr lang="en-US" sz="2400" dirty="0">
                          <a:solidFill>
                            <a:schemeClr val="bg1"/>
                          </a:solidFill>
                          <a:latin typeface="Google Sans"/>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to</a:t>
                      </a:r>
                      <a:r>
                        <a:rPr lang="en-US" sz="2400" b="0" i="0" dirty="0">
                          <a:solidFill>
                            <a:schemeClr val="bg1"/>
                          </a:solidFill>
                          <a:effectLst/>
                          <a:latin typeface="Times New Roman" panose="02020603050405020304" pitchFamily="18" charset="0"/>
                          <a:cs typeface="Times New Roman" panose="02020603050405020304" pitchFamily="18" charset="0"/>
                        </a:rPr>
                        <a:t> focus on planning and organizing the project and its resources. This includes formulating the project team, assigning tasks to each members according to their skills and efficiently guiding the team through all phases until project completion.</a:t>
                      </a:r>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IN" sz="2400" dirty="0"/>
                    </a:p>
                  </a:txBody>
                  <a:tcPr/>
                </a:tc>
                <a:extLst>
                  <a:ext uri="{0D108BD9-81ED-4DB2-BD59-A6C34878D82A}">
                    <a16:rowId xmlns:a16="http://schemas.microsoft.com/office/drawing/2014/main" val="10004"/>
                  </a:ext>
                </a:extLst>
              </a:tr>
              <a:tr h="370840">
                <a:tc>
                  <a:txBody>
                    <a:bodyPr/>
                    <a:lstStyle/>
                    <a:p>
                      <a:pPr algn="l"/>
                      <a:r>
                        <a:rPr lang="en-IN" sz="2400" dirty="0">
                          <a:solidFill>
                            <a:schemeClr val="bg1">
                              <a:lumMod val="95000"/>
                            </a:schemeClr>
                          </a:solidFill>
                          <a:latin typeface="Times New Roman" panose="02020603050405020304" pitchFamily="18" charset="0"/>
                          <a:cs typeface="Times New Roman" panose="02020603050405020304" pitchFamily="18" charset="0"/>
                        </a:rPr>
                        <a:t>PO12: </a:t>
                      </a:r>
                      <a:r>
                        <a:rPr lang="en-US" sz="2400" dirty="0">
                          <a:solidFill>
                            <a:srgbClr val="FFFFFF"/>
                          </a:solidFill>
                          <a:latin typeface="Bebas Neue Bold" panose="020B0606020202050201"/>
                        </a:rPr>
                        <a:t> </a:t>
                      </a:r>
                      <a:r>
                        <a:rPr lang="en-US" sz="2400" dirty="0">
                          <a:solidFill>
                            <a:schemeClr val="bg1"/>
                          </a:solidFill>
                          <a:latin typeface="Times New Roman" panose="02020603050405020304" pitchFamily="18" charset="0"/>
                          <a:cs typeface="Times New Roman" panose="02020603050405020304" pitchFamily="18" charset="0"/>
                        </a:rPr>
                        <a:t>Life-long learning</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pursue improving the project and learn more things along the way t</a:t>
                      </a:r>
                      <a:r>
                        <a:rPr lang="en-US" sz="2400" baseline="0" dirty="0">
                          <a:solidFill>
                            <a:schemeClr val="bg1"/>
                          </a:solidFill>
                          <a:latin typeface="Times New Roman" panose="02020603050405020304" pitchFamily="18" charset="0"/>
                          <a:cs typeface="Times New Roman" panose="02020603050405020304" pitchFamily="18" charset="0"/>
                        </a:rPr>
                        <a:t>aking into consideration of the </a:t>
                      </a:r>
                      <a:r>
                        <a:rPr lang="en-US" sz="2400" dirty="0">
                          <a:solidFill>
                            <a:schemeClr val="bg1"/>
                          </a:solidFill>
                          <a:latin typeface="Times New Roman" panose="02020603050405020304" pitchFamily="18" charset="0"/>
                          <a:cs typeface="Times New Roman" panose="02020603050405020304" pitchFamily="18" charset="0"/>
                        </a:rPr>
                        <a:t>vast about of potential in the project.</a:t>
                      </a:r>
                      <a:endParaRPr lang="en-IN" sz="2400" dirty="0"/>
                    </a:p>
                  </a:txBody>
                  <a:tcPr/>
                </a:tc>
                <a:extLst>
                  <a:ext uri="{0D108BD9-81ED-4DB2-BD59-A6C34878D82A}">
                    <a16:rowId xmlns:a16="http://schemas.microsoft.com/office/drawing/2014/main" val="10005"/>
                  </a:ext>
                </a:extLst>
              </a:tr>
            </a:tbl>
          </a:graphicData>
        </a:graphic>
      </p:graphicFrame>
      <p:sp>
        <p:nvSpPr>
          <p:cNvPr id="20" name="TextBox 19"/>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15" name="Picture 1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16" name="Picture 16"/>
          <p:cNvPicPr>
            <a:picLocks noChangeAspect="1"/>
          </p:cNvPicPr>
          <p:nvPr/>
        </p:nvPicPr>
        <p:blipFill>
          <a:blip r:embed="rId4"/>
          <a:srcRect/>
          <a:stretch>
            <a:fillRect/>
          </a:stretch>
        </p:blipFill>
        <p:spPr>
          <a:xfrm rot="-10193113">
            <a:off x="10353541" y="-1524542"/>
            <a:ext cx="10985533" cy="2118639"/>
          </a:xfrm>
          <a:prstGeom prst="rect">
            <a:avLst/>
          </a:prstGeom>
        </p:spPr>
      </p:pic>
      <p:pic>
        <p:nvPicPr>
          <p:cNvPr id="18" name="Picture 18"/>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19" name="Picture 19"/>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13" name="Picture 16"/>
          <p:cNvPicPr>
            <a:picLocks noChangeAspect="1"/>
          </p:cNvPicPr>
          <p:nvPr/>
        </p:nvPicPr>
        <p:blipFill>
          <a:blip r:embed="rId4"/>
          <a:srcRect/>
          <a:stretch>
            <a:fillRect/>
          </a:stretch>
        </p:blipFill>
        <p:spPr>
          <a:xfrm rot="-10193113">
            <a:off x="10390091" y="-1524542"/>
            <a:ext cx="10985533" cy="2118639"/>
          </a:xfrm>
          <a:prstGeom prst="rect">
            <a:avLst/>
          </a:prstGeom>
        </p:spPr>
      </p:pic>
      <p:pic>
        <p:nvPicPr>
          <p:cNvPr id="14" name="Picture 18"/>
          <p:cNvPicPr>
            <a:picLocks noChangeAspect="1"/>
          </p:cNvPicPr>
          <p:nvPr/>
        </p:nvPicPr>
        <p:blipFill>
          <a:blip r:embed="rId3"/>
          <a:srcRect/>
          <a:stretch>
            <a:fillRect/>
          </a:stretch>
        </p:blipFill>
        <p:spPr>
          <a:xfrm rot="-792824">
            <a:off x="13651320" y="9273449"/>
            <a:ext cx="8744236" cy="1912802"/>
          </a:xfrm>
          <a:prstGeom prst="rect">
            <a:avLst/>
          </a:prstGeom>
        </p:spPr>
      </p:pic>
      <p:pic>
        <p:nvPicPr>
          <p:cNvPr id="17" name="Picture 19"/>
          <p:cNvPicPr>
            <a:picLocks noChangeAspect="1"/>
          </p:cNvPicPr>
          <p:nvPr/>
        </p:nvPicPr>
        <p:blipFill>
          <a:blip r:embed="rId4"/>
          <a:srcRect/>
          <a:stretch>
            <a:fillRect/>
          </a:stretch>
        </p:blipFill>
        <p:spPr>
          <a:xfrm rot="606886">
            <a:off x="-3051073" y="9782341"/>
            <a:ext cx="10985533" cy="2118639"/>
          </a:xfrm>
          <a:prstGeom prst="rect">
            <a:avLst/>
          </a:prstGeom>
        </p:spPr>
      </p:pic>
      <p:graphicFrame>
        <p:nvGraphicFramePr>
          <p:cNvPr id="3" name="Table 3"/>
          <p:cNvGraphicFramePr>
            <a:graphicFrameLocks noGrp="1"/>
          </p:cNvGraphicFramePr>
          <p:nvPr/>
        </p:nvGraphicFramePr>
        <p:xfrm>
          <a:off x="3048000" y="571500"/>
          <a:ext cx="12192000" cy="2011680"/>
        </p:xfrm>
        <a:graphic>
          <a:graphicData uri="http://schemas.openxmlformats.org/drawingml/2006/table">
            <a:tbl>
              <a:tblPr bandRow="1">
                <a:tableStyleId>{616DA210-FB5B-4158-B5E0-FEB733F419BA}</a:tableStyleId>
              </a:tblPr>
              <a:tblGrid>
                <a:gridCol w="2209800">
                  <a:extLst>
                    <a:ext uri="{9D8B030D-6E8A-4147-A177-3AD203B41FA5}">
                      <a16:colId xmlns:a16="http://schemas.microsoft.com/office/drawing/2014/main" val="20000"/>
                    </a:ext>
                  </a:extLst>
                </a:gridCol>
                <a:gridCol w="9982200">
                  <a:extLst>
                    <a:ext uri="{9D8B030D-6E8A-4147-A177-3AD203B41FA5}">
                      <a16:colId xmlns:a16="http://schemas.microsoft.com/office/drawing/2014/main" val="20001"/>
                    </a:ext>
                  </a:extLst>
                </a:gridCol>
              </a:tblGrid>
              <a:tr h="355600">
                <a:tc>
                  <a:txBody>
                    <a:bodyPr/>
                    <a:lstStyle/>
                    <a:p>
                      <a:pPr algn="l"/>
                      <a:r>
                        <a:rPr lang="en-IN" sz="2400" b="0" dirty="0">
                          <a:solidFill>
                            <a:schemeClr val="bg1"/>
                          </a:solidFill>
                          <a:latin typeface="Times New Roman" panose="02020603050405020304" pitchFamily="18" charset="0"/>
                          <a:cs typeface="Times New Roman" panose="02020603050405020304" pitchFamily="18" charset="0"/>
                        </a:rPr>
                        <a:t>PSO1: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a:t>
                      </a:r>
                      <a:r>
                        <a:rPr lang="en-US" sz="2400" baseline="0" dirty="0">
                          <a:solidFill>
                            <a:schemeClr val="bg1"/>
                          </a:solidFill>
                          <a:latin typeface="Times New Roman" panose="02020603050405020304" pitchFamily="18" charset="0"/>
                          <a:cs typeface="Times New Roman" panose="02020603050405020304" pitchFamily="18" charset="0"/>
                        </a:rPr>
                        <a:t> be</a:t>
                      </a:r>
                      <a:r>
                        <a:rPr lang="en-US" sz="2400" dirty="0">
                          <a:solidFill>
                            <a:schemeClr val="bg1"/>
                          </a:solidFill>
                          <a:latin typeface="Times New Roman" panose="02020603050405020304" pitchFamily="18" charset="0"/>
                          <a:cs typeface="Times New Roman" panose="02020603050405020304" pitchFamily="18" charset="0"/>
                        </a:rPr>
                        <a:t> able to design and develop a computer-based system that recommends music based on the emotion of a person which is of moderate computational complexity.  </a:t>
                      </a:r>
                      <a:endParaRPr lang="en-IN" dirty="0"/>
                    </a:p>
                  </a:txBody>
                  <a:tcPr/>
                </a:tc>
                <a:extLst>
                  <a:ext uri="{0D108BD9-81ED-4DB2-BD59-A6C34878D82A}">
                    <a16:rowId xmlns:a16="http://schemas.microsoft.com/office/drawing/2014/main" val="10000"/>
                  </a:ext>
                </a:extLst>
              </a:tr>
              <a:tr h="370840">
                <a:tc>
                  <a:txBody>
                    <a:bodyPr/>
                    <a:lstStyle/>
                    <a:p>
                      <a:pPr algn="l"/>
                      <a:r>
                        <a:rPr lang="en-IN" sz="2400" dirty="0">
                          <a:solidFill>
                            <a:schemeClr val="bg1"/>
                          </a:solidFill>
                          <a:latin typeface="Times New Roman" panose="02020603050405020304" pitchFamily="18" charset="0"/>
                          <a:cs typeface="Times New Roman" panose="02020603050405020304" pitchFamily="18" charset="0"/>
                        </a:rPr>
                        <a:t>PSO2:</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Will be able to gather knowledge in order to  possess a career in Machine Learning and Data Science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20" name="TextBox 19"/>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4330524" y="1049022"/>
            <a:ext cx="9626953" cy="2581861"/>
          </a:xfrm>
          <a:prstGeom prst="rect">
            <a:avLst/>
          </a:prstGeom>
        </p:spPr>
        <p:txBody>
          <a:bodyPr wrap="square"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 </a:t>
            </a:r>
            <a:r>
              <a:rPr lang="en-US" sz="7500" dirty="0">
                <a:solidFill>
                  <a:schemeClr val="bg1"/>
                </a:solidFill>
                <a:latin typeface="Times New Roman" panose="02020603050405020304" pitchFamily="18" charset="0"/>
                <a:cs typeface="Times New Roman" panose="02020603050405020304" pitchFamily="18" charset="0"/>
              </a:rPr>
              <a:t>TASK</a:t>
            </a:r>
            <a:r>
              <a:rPr lang="en-US" sz="7500" dirty="0">
                <a:solidFill>
                  <a:srgbClr val="E41F1F"/>
                </a:solidFill>
                <a:latin typeface="Times New Roman" panose="02020603050405020304" pitchFamily="18" charset="0"/>
                <a:cs typeface="Times New Roman" panose="02020603050405020304" pitchFamily="18" charset="0"/>
              </a:rPr>
              <a:t> DISTRIBUTION</a:t>
            </a:r>
          </a:p>
          <a:p>
            <a:pPr algn="ct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3695700" y="3392796"/>
            <a:ext cx="10896600" cy="3501408"/>
          </a:xfrm>
          <a:prstGeom prst="rect">
            <a:avLst/>
          </a:prstGeom>
        </p:spPr>
        <p:txBody>
          <a:bodyPr wrap="square" lIns="0" tIns="0" rIns="0" bIns="0" rtlCol="0" anchor="t">
            <a:spAutoFit/>
          </a:bodyPr>
          <a:lstStyle/>
          <a:p>
            <a:pPr marL="342900" indent="-342900">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ASWIN ANIMON &amp; ANTONY A CHIRAYATH</a:t>
            </a:r>
          </a:p>
          <a:p>
            <a:pPr marL="342900" indent="-342900">
              <a:buClr>
                <a:schemeClr val="tx1"/>
              </a:buClr>
              <a:buSzPct val="1000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lvl="2">
              <a:buClr>
                <a:schemeClr val="tx1"/>
              </a:buClr>
              <a:buSzPts val="1100"/>
            </a:pP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a:solidFill>
                  <a:schemeClr val="bg1"/>
                </a:solidFill>
                <a:latin typeface="Times New Roman" panose="02020603050405020304" pitchFamily="18" charset="0"/>
                <a:cs typeface="Times New Roman" panose="02020603050405020304" pitchFamily="18" charset="0"/>
              </a:rPr>
              <a:t>MODEL DEVELOPMENT AND TRAINING/DOCUMENTATION</a:t>
            </a:r>
          </a:p>
          <a:p>
            <a:pPr lvl="2">
              <a:buClr>
                <a:schemeClr val="tx1"/>
              </a:buClr>
              <a:buSzPts val="1100"/>
            </a:pPr>
            <a:endParaRPr lang="en-US" sz="2400" dirty="0">
              <a:solidFill>
                <a:schemeClr val="bg1"/>
              </a:solidFill>
              <a:latin typeface="Times New Roman" panose="02020603050405020304" pitchFamily="18" charset="0"/>
              <a:cs typeface="Times New Roman" panose="02020603050405020304" pitchFamily="18" charset="0"/>
            </a:endParaRPr>
          </a:p>
          <a:p>
            <a:pPr lvl="2">
              <a:buClr>
                <a:schemeClr val="tx1"/>
              </a:buClr>
              <a:buSzPts val="1100"/>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Clr>
                <a:srgbClr val="FF0000"/>
              </a:buClr>
              <a:buSzPct val="100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ARAVIND S MENON &amp; ARUN PRASAD M</a:t>
            </a:r>
          </a:p>
          <a:p>
            <a:pPr marL="342900" indent="-342900">
              <a:buClr>
                <a:schemeClr val="tx1"/>
              </a:buClr>
              <a:buSzPct val="1000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lvl="2">
              <a:buClr>
                <a:schemeClr val="tx1"/>
              </a:buClr>
              <a:buSzPts val="1100"/>
            </a:pP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a:solidFill>
                  <a:schemeClr val="bg1"/>
                </a:solidFill>
                <a:latin typeface="Times New Roman" panose="02020603050405020304" pitchFamily="18" charset="0"/>
                <a:cs typeface="Times New Roman" panose="02020603050405020304" pitchFamily="18" charset="0"/>
              </a:rPr>
              <a:t>FRONTEND  DEVELOPMENT AND DATA COLLECTION</a:t>
            </a:r>
          </a:p>
          <a:p>
            <a:pPr>
              <a:lnSpc>
                <a:spcPts val="2240"/>
              </a:lnSpc>
              <a:spcBef>
                <a:spcPct val="0"/>
              </a:spcBef>
            </a:pPr>
            <a:endParaRPr lang="en-US" sz="1100" dirty="0">
              <a:solidFill>
                <a:srgbClr val="FFFFFF"/>
              </a:solidFill>
              <a:latin typeface="Open Sans" panose="020B0606030504020204"/>
            </a:endParaRP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59299" y="52851"/>
            <a:ext cx="18288000" cy="10287000"/>
          </a:xfrm>
          <a:prstGeom prst="rect">
            <a:avLst/>
          </a:prstGeom>
        </p:spPr>
      </p:pic>
      <p:grpSp>
        <p:nvGrpSpPr>
          <p:cNvPr id="6" name="Group 6"/>
          <p:cNvGrpSpPr>
            <a:grpSpLocks noChangeAspect="1"/>
          </p:cNvGrpSpPr>
          <p:nvPr/>
        </p:nvGrpSpPr>
        <p:grpSpPr>
          <a:xfrm>
            <a:off x="12272515" y="-444899"/>
            <a:ext cx="6172200" cy="10424162"/>
            <a:chOff x="0" y="0"/>
            <a:chExt cx="13716000" cy="23164800"/>
          </a:xfrm>
        </p:grpSpPr>
        <p:sp>
          <p:nvSpPr>
            <p:cNvPr id="7"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sp>
        <p:sp>
          <p:nvSpPr>
            <p:cNvPr id="8"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80869" r="-47017"/>
              </a:stretch>
            </a:blipFill>
          </p:spPr>
        </p:sp>
      </p:grpSp>
      <p:pic>
        <p:nvPicPr>
          <p:cNvPr id="9" name="Picture 9"/>
          <p:cNvPicPr>
            <a:picLocks noChangeAspect="1"/>
          </p:cNvPicPr>
          <p:nvPr/>
        </p:nvPicPr>
        <p:blipFill>
          <a:blip r:embed="rId5"/>
          <a:srcRect/>
          <a:stretch>
            <a:fillRect/>
          </a:stretch>
        </p:blipFill>
        <p:spPr>
          <a:xfrm rot="10220194">
            <a:off x="-2054669" y="-1323093"/>
            <a:ext cx="10985533" cy="2118639"/>
          </a:xfrm>
          <a:prstGeom prst="rect">
            <a:avLst/>
          </a:prstGeom>
        </p:spPr>
      </p:pic>
      <p:sp>
        <p:nvSpPr>
          <p:cNvPr id="10" name="TextBox 10"/>
          <p:cNvSpPr txBox="1"/>
          <p:nvPr/>
        </p:nvSpPr>
        <p:spPr>
          <a:xfrm>
            <a:off x="1818090" y="2390518"/>
            <a:ext cx="6046449"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FUTURE</a:t>
            </a:r>
          </a:p>
        </p:txBody>
      </p:sp>
      <p:sp>
        <p:nvSpPr>
          <p:cNvPr id="11" name="TextBox 11"/>
          <p:cNvSpPr txBox="1"/>
          <p:nvPr/>
        </p:nvSpPr>
        <p:spPr>
          <a:xfrm>
            <a:off x="1818090" y="3364442"/>
            <a:ext cx="6046449" cy="1235338"/>
          </a:xfrm>
          <a:prstGeom prst="rect">
            <a:avLst/>
          </a:prstGeom>
        </p:spPr>
        <p:txBody>
          <a:bodyPr lIns="0" tIns="0" rIns="0" bIns="0" rtlCol="0" anchor="t">
            <a:spAutoFit/>
          </a:bodyPr>
          <a:lstStyle/>
          <a:p>
            <a:pPr>
              <a:lnSpc>
                <a:spcPts val="10500"/>
              </a:lnSpc>
              <a:spcBef>
                <a:spcPct val="0"/>
              </a:spcBef>
            </a:pPr>
            <a:r>
              <a:rPr lang="en-US" sz="7500" dirty="0">
                <a:solidFill>
                  <a:srgbClr val="E41F1F"/>
                </a:solidFill>
                <a:latin typeface="Times New Roman" panose="02020603050405020304" pitchFamily="18" charset="0"/>
                <a:cs typeface="Times New Roman" panose="02020603050405020304" pitchFamily="18" charset="0"/>
              </a:rPr>
              <a:t>SCOPE</a:t>
            </a:r>
          </a:p>
        </p:txBody>
      </p:sp>
      <p:sp>
        <p:nvSpPr>
          <p:cNvPr id="12" name="TextBox 12"/>
          <p:cNvSpPr txBox="1"/>
          <p:nvPr/>
        </p:nvSpPr>
        <p:spPr>
          <a:xfrm>
            <a:off x="1908117" y="4783168"/>
            <a:ext cx="6696194" cy="4739640"/>
          </a:xfrm>
          <a:prstGeom prst="rect">
            <a:avLst/>
          </a:prstGeom>
        </p:spPr>
        <p:txBody>
          <a:bodyPr lIns="0" tIns="0" rIns="0" bIns="0" rtlCol="0" anchor="t">
            <a:spAutoFit/>
          </a:bodyPr>
          <a:lstStyle/>
          <a:p>
            <a:pPr marL="285750" indent="-285750" algn="just">
              <a:lnSpc>
                <a:spcPct val="107000"/>
              </a:lnSpc>
              <a:buClr>
                <a:srgbClr val="FF0000"/>
              </a:buClr>
              <a:buFont typeface="Arial" panose="020B0604020202020204" pitchFamily="34" charset="0"/>
              <a:buChar char="♪"/>
            </a:pPr>
            <a:r>
              <a:rPr lang="en-IN" sz="2400" dirty="0">
                <a:solidFill>
                  <a:schemeClr val="bg1"/>
                </a:solidFill>
                <a:latin typeface="Times New Roman" panose="02020603050405020304" pitchFamily="18" charset="0"/>
                <a:ea typeface="Calibri" panose="020F0502020204030204" charset="0"/>
                <a:cs typeface="Times New Roman" panose="02020603050405020304" pitchFamily="18" charset="0"/>
              </a:rPr>
              <a:t>We could develop this idea into a mobile application since it has a huge potential and could able to attract more users.</a:t>
            </a:r>
          </a:p>
          <a:p>
            <a:pPr marL="285750" indent="-285750" algn="just">
              <a:lnSpc>
                <a:spcPct val="107000"/>
              </a:lnSpc>
              <a:buClr>
                <a:srgbClr val="FF0000"/>
              </a:buClr>
              <a:buFont typeface="Arial" panose="020B0604020202020204" pitchFamily="34" charset="0"/>
              <a:buChar char="♪"/>
            </a:pPr>
            <a:r>
              <a:rPr lang="en-IN" sz="2400" dirty="0">
                <a:solidFill>
                  <a:schemeClr val="bg1"/>
                </a:solidFill>
                <a:latin typeface="Times New Roman" panose="02020603050405020304" pitchFamily="18" charset="0"/>
                <a:ea typeface="Calibri" panose="020F0502020204030204" charset="0"/>
                <a:cs typeface="Times New Roman" panose="02020603050405020304" pitchFamily="18" charset="0"/>
              </a:rPr>
              <a:t>Most of us use applications like YouTube, Facebook, and Instagram to watch videos and much more. With sufficient improvement, we would be able to implement our system to recommend content based on user’s emotions.</a:t>
            </a:r>
          </a:p>
          <a:p>
            <a:pPr marL="285750" indent="-285750" algn="just">
              <a:lnSpc>
                <a:spcPct val="107000"/>
              </a:lnSpc>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Application will be able to capture noise while music is played and enable the music volume to go down if the outside noise goes</a:t>
            </a:r>
            <a:r>
              <a:rPr lang="en-IN" altLang="en-US" sz="2400" dirty="0">
                <a:solidFill>
                  <a:schemeClr val="bg1"/>
                </a:solidFill>
                <a:latin typeface="Times New Roman" panose="02020603050405020304" pitchFamily="18" charset="0"/>
                <a:cs typeface="Times New Roman" panose="02020603050405020304" pitchFamily="18" charset="0"/>
              </a:rPr>
              <a:t> down</a:t>
            </a:r>
            <a:r>
              <a:rPr lang="en-US" sz="2400" dirty="0">
                <a:solidFill>
                  <a:schemeClr val="bg1"/>
                </a:solidFill>
                <a:latin typeface="Times New Roman" panose="02020603050405020304" pitchFamily="18" charset="0"/>
                <a:cs typeface="Times New Roman" panose="02020603050405020304" pitchFamily="18" charset="0"/>
              </a:rPr>
              <a:t> a certain threshold and back up when the noise goes down.</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16" name="Picture 1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855694" y="408033"/>
            <a:ext cx="2119937" cy="2119937"/>
          </a:xfrm>
          <a:prstGeom prst="rect">
            <a:avLst/>
          </a:prstGeom>
        </p:spPr>
      </p:pic>
      <p:pic>
        <p:nvPicPr>
          <p:cNvPr id="17" name="Picture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577241" y="270581"/>
            <a:ext cx="2119937" cy="2119937"/>
          </a:xfrm>
          <a:prstGeom prst="rect">
            <a:avLst/>
          </a:prstGeom>
        </p:spPr>
      </p:pic>
      <p:grpSp>
        <p:nvGrpSpPr>
          <p:cNvPr id="19" name="Group 6"/>
          <p:cNvGrpSpPr>
            <a:grpSpLocks noChangeAspect="1"/>
          </p:cNvGrpSpPr>
          <p:nvPr/>
        </p:nvGrpSpPr>
        <p:grpSpPr>
          <a:xfrm>
            <a:off x="11842124" y="4010484"/>
            <a:ext cx="4319845" cy="7295740"/>
            <a:chOff x="0" y="0"/>
            <a:chExt cx="13716000" cy="23164800"/>
          </a:xfrm>
        </p:grpSpPr>
        <p:sp>
          <p:nvSpPr>
            <p:cNvPr id="20"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sp>
        <p:sp>
          <p:nvSpPr>
            <p:cNvPr id="21"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80869" r="-47017"/>
              </a:stretch>
            </a:blipFill>
          </p:spPr>
        </p:sp>
      </p:grpSp>
      <p:grpSp>
        <p:nvGrpSpPr>
          <p:cNvPr id="22" name="Group 6"/>
          <p:cNvGrpSpPr>
            <a:grpSpLocks noChangeAspect="1"/>
          </p:cNvGrpSpPr>
          <p:nvPr/>
        </p:nvGrpSpPr>
        <p:grpSpPr>
          <a:xfrm>
            <a:off x="10197609" y="-492573"/>
            <a:ext cx="3673016" cy="6203317"/>
            <a:chOff x="0" y="0"/>
            <a:chExt cx="13716000" cy="23164800"/>
          </a:xfrm>
        </p:grpSpPr>
        <p:sp>
          <p:nvSpPr>
            <p:cNvPr id="23"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sp>
        <p:sp>
          <p:nvSpPr>
            <p:cNvPr id="24"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80869" r="-47017"/>
              </a:stretch>
            </a:blipFill>
          </p:spPr>
        </p:sp>
      </p:grpSp>
      <p:sp>
        <p:nvSpPr>
          <p:cNvPr id="26" name="TextBox 2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11608594" y="682402"/>
            <a:ext cx="6936426" cy="5875561"/>
            <a:chOff x="0" y="0"/>
            <a:chExt cx="2374900" cy="2011680"/>
          </a:xfrm>
        </p:grpSpPr>
        <p:sp>
          <p:nvSpPr>
            <p:cNvPr id="4" name="Freeform 4"/>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38768" t="-9336"/>
              </a:stretch>
            </a:blipFill>
          </p:spPr>
        </p:sp>
      </p:grpSp>
      <p:grpSp>
        <p:nvGrpSpPr>
          <p:cNvPr id="5" name="Group 5"/>
          <p:cNvGrpSpPr>
            <a:grpSpLocks noChangeAspect="1"/>
          </p:cNvGrpSpPr>
          <p:nvPr/>
        </p:nvGrpSpPr>
        <p:grpSpPr>
          <a:xfrm>
            <a:off x="8676802" y="4637140"/>
            <a:ext cx="5607341" cy="4749747"/>
            <a:chOff x="0" y="0"/>
            <a:chExt cx="2374900" cy="2011680"/>
          </a:xfrm>
        </p:grpSpPr>
        <p:sp>
          <p:nvSpPr>
            <p:cNvPr id="6" name="Freeform 6"/>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4"/>
              <a:stretch>
                <a:fillRect l="-13459" r="-13459"/>
              </a:stretch>
            </a:blipFill>
          </p:spPr>
        </p:sp>
      </p:grpSp>
      <p:pic>
        <p:nvPicPr>
          <p:cNvPr id="7" name="Picture 7"/>
          <p:cNvPicPr>
            <a:picLocks noChangeAspect="1"/>
          </p:cNvPicPr>
          <p:nvPr/>
        </p:nvPicPr>
        <p:blipFill>
          <a:blip r:embed="rId5"/>
          <a:srcRect/>
          <a:stretch>
            <a:fillRect/>
          </a:stretch>
        </p:blipFill>
        <p:spPr>
          <a:xfrm rot="10220194">
            <a:off x="-2054669" y="-1323093"/>
            <a:ext cx="10985533" cy="2118639"/>
          </a:xfrm>
          <a:prstGeom prst="rect">
            <a:avLst/>
          </a:prstGeom>
        </p:spPr>
      </p:pic>
      <p:pic>
        <p:nvPicPr>
          <p:cNvPr id="8" name="Picture 8"/>
          <p:cNvPicPr>
            <a:picLocks noChangeAspect="1"/>
          </p:cNvPicPr>
          <p:nvPr/>
        </p:nvPicPr>
        <p:blipFill>
          <a:blip r:embed="rId6"/>
          <a:srcRect/>
          <a:stretch>
            <a:fillRect/>
          </a:stretch>
        </p:blipFill>
        <p:spPr>
          <a:xfrm rot="-792824">
            <a:off x="9277395" y="8754253"/>
            <a:ext cx="13194124" cy="2886215"/>
          </a:xfrm>
          <a:prstGeom prst="rect">
            <a:avLst/>
          </a:prstGeom>
        </p:spPr>
      </p:pic>
      <p:sp>
        <p:nvSpPr>
          <p:cNvPr id="9" name="TextBox 9"/>
          <p:cNvSpPr txBox="1"/>
          <p:nvPr/>
        </p:nvSpPr>
        <p:spPr>
          <a:xfrm>
            <a:off x="1923182" y="2027828"/>
            <a:ext cx="6280706" cy="1235338"/>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CONCLUSION</a:t>
            </a:r>
          </a:p>
        </p:txBody>
      </p:sp>
      <p:sp>
        <p:nvSpPr>
          <p:cNvPr id="11" name="TextBox 11"/>
          <p:cNvSpPr txBox="1"/>
          <p:nvPr/>
        </p:nvSpPr>
        <p:spPr>
          <a:xfrm>
            <a:off x="2180349" y="3814848"/>
            <a:ext cx="5789282" cy="3387146"/>
          </a:xfrm>
          <a:prstGeom prst="rect">
            <a:avLst/>
          </a:prstGeom>
        </p:spPr>
        <p:txBody>
          <a:bodyPr wrap="square" lIns="0" tIns="0" rIns="0" bIns="0" rtlCol="0" anchor="t">
            <a:spAutoFit/>
          </a:bodyPr>
          <a:lstStyle/>
          <a:p>
            <a:pPr marL="342900" indent="-342900" algn="just">
              <a:lnSpc>
                <a:spcPts val="2240"/>
              </a:lnSpc>
              <a:spcBef>
                <a:spcPct val="0"/>
              </a:spcBef>
              <a:buClr>
                <a:srgbClr val="FF0000"/>
              </a:buClr>
              <a:buFont typeface="Arial" panose="020B060402020202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Our Project, EMOSIC, will be able to detect the facial emotion and thereby detect the emotion of the user and will recommend/play the desired music according to the mood of the user.</a:t>
            </a:r>
          </a:p>
          <a:p>
            <a:pPr marL="342900" indent="-342900" algn="just">
              <a:lnSpc>
                <a:spcPts val="2240"/>
              </a:lnSpc>
              <a:spcBef>
                <a:spcPct val="0"/>
              </a:spcBef>
              <a:buClr>
                <a:srgbClr val="FF0000"/>
              </a:buClr>
              <a:buFont typeface="Arial" panose="020B0604020202020204" pitchFamily="34" charset="0"/>
              <a:buChar char="♪"/>
            </a:pPr>
            <a:endParaRPr lang="en-US" sz="24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240"/>
              </a:lnSpc>
              <a:spcBef>
                <a:spcPct val="0"/>
              </a:spcBef>
              <a:buClr>
                <a:srgbClr val="FF0000"/>
              </a:buClr>
              <a:buFont typeface="Arial" panose="020B060402020202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Thus improving the user’s need to search for songs from the vast playlist he/she has.</a:t>
            </a:r>
          </a:p>
          <a:p>
            <a:pPr marL="342900" indent="-342900" algn="just">
              <a:lnSpc>
                <a:spcPts val="2240"/>
              </a:lnSpc>
              <a:spcBef>
                <a:spcPct val="0"/>
              </a:spcBef>
              <a:buClr>
                <a:srgbClr val="FF0000"/>
              </a:buClr>
              <a:buFont typeface="Arial" panose="020B0604020202020204" pitchFamily="34" charset="0"/>
              <a:buChar char="♪"/>
            </a:pPr>
            <a:endParaRPr lang="en-US" sz="24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240"/>
              </a:lnSpc>
              <a:spcBef>
                <a:spcPct val="0"/>
              </a:spcBef>
              <a:buClr>
                <a:srgbClr val="FF0000"/>
              </a:buClr>
              <a:buFont typeface="Arial" panose="020B060402020202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This project has huge potential lies ahead and we plan to explore and continue to improve it in the future.</a:t>
            </a:r>
          </a:p>
        </p:txBody>
      </p:sp>
      <p:pic>
        <p:nvPicPr>
          <p:cNvPr id="17" name="Picture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541227" y="2259351"/>
            <a:ext cx="900487" cy="900487"/>
          </a:xfrm>
          <a:prstGeom prst="rect">
            <a:avLst/>
          </a:prstGeom>
        </p:spPr>
      </p:pic>
      <p:pic>
        <p:nvPicPr>
          <p:cNvPr id="18" name="Picture 1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452288" y="2170703"/>
            <a:ext cx="900487" cy="900487"/>
          </a:xfrm>
          <a:prstGeom prst="rect">
            <a:avLst/>
          </a:prstGeom>
        </p:spPr>
      </p:pic>
      <p:pic>
        <p:nvPicPr>
          <p:cNvPr id="19" name="Picture 1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5963397" y="7100662"/>
            <a:ext cx="900487" cy="900487"/>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5874457" y="7012014"/>
            <a:ext cx="900487" cy="900487"/>
          </a:xfrm>
          <a:prstGeom prst="rect">
            <a:avLst/>
          </a:prstGeom>
        </p:spPr>
      </p:pic>
      <p:sp>
        <p:nvSpPr>
          <p:cNvPr id="21" name="TextBox 2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5689288" y="1049022"/>
            <a:ext cx="6909424" cy="2581861"/>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 </a:t>
            </a:r>
            <a:r>
              <a:rPr lang="en-US" sz="7500" dirty="0">
                <a:solidFill>
                  <a:srgbClr val="E41F1F"/>
                </a:solidFill>
                <a:latin typeface="Times New Roman" panose="02020603050405020304" pitchFamily="18" charset="0"/>
                <a:cs typeface="Times New Roman" panose="02020603050405020304" pitchFamily="18" charset="0"/>
              </a:rPr>
              <a:t>REFERENCES</a:t>
            </a:r>
          </a:p>
          <a:p>
            <a:pP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3582444" y="2749264"/>
            <a:ext cx="10896600" cy="7264681"/>
          </a:xfrm>
          <a:prstGeom prst="rect">
            <a:avLst/>
          </a:prstGeom>
        </p:spPr>
        <p:txBody>
          <a:bodyPr wrap="square" lIns="0" tIns="0" rIns="0" bIns="0" rtlCol="0" anchor="t">
            <a:spAutoFit/>
          </a:bodyPr>
          <a:lstStyle/>
          <a:p>
            <a:pPr marL="285750" indent="-285750" algn="just">
              <a:lnSpc>
                <a:spcPct val="107000"/>
              </a:lnSpc>
              <a:spcAft>
                <a:spcPts val="0"/>
              </a:spcAft>
              <a:buClr>
                <a:srgbClr val="FF0000"/>
              </a:buClr>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G. Chen, L. Hong, J. Dong, P. Liu, J.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Conradt</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and A. Knoll, "EDDD: Event-Based Drowsiness Driving Detection Through Facial Motion Analysis With Neuromorphic Vision Sensor," in </a:t>
            </a:r>
            <a:r>
              <a:rPr lang="en-IN" sz="2400" i="1"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IEEE Sensors Journal</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vol. 20, no. 11, pp. 6170-6181, 1 June1, 2020,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doi</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10.1109/JSEN.2020.2973049.</a:t>
            </a:r>
            <a:endParaRPr lang="en-IN" sz="2400" dirty="0">
              <a:solidFill>
                <a:schemeClr val="bg1"/>
              </a:solidFill>
              <a:latin typeface="Times New Roman" panose="02020603050405020304" pitchFamily="18" charset="0"/>
              <a:ea typeface="Calibri" panose="020F0502020204030204" charset="0"/>
              <a:cs typeface="Times New Roman" panose="02020603050405020304" pitchFamily="18" charset="0"/>
            </a:endParaRPr>
          </a:p>
          <a:p>
            <a:pPr marL="285750" indent="-285750" algn="just">
              <a:lnSpc>
                <a:spcPct val="107000"/>
              </a:lnSpc>
              <a:spcAft>
                <a:spcPts val="0"/>
              </a:spcAft>
              <a:buClr>
                <a:srgbClr val="FF0000"/>
              </a:buClr>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P. Yin and L. Zhang, "Image Recommendation Algorithm Based on Deep Learning," in </a:t>
            </a:r>
            <a:r>
              <a:rPr lang="en-IN" sz="2400" i="1"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IEEE Access</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vol. 8, pp. 132799-132807, 2020,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doi</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10.1109/ACCESS.2020.3007353.</a:t>
            </a:r>
            <a:endParaRPr lang="en-IN" sz="2400" dirty="0">
              <a:solidFill>
                <a:schemeClr val="bg1"/>
              </a:solidFill>
              <a:latin typeface="Times New Roman" panose="02020603050405020304" pitchFamily="18" charset="0"/>
              <a:ea typeface="Calibri" panose="020F0502020204030204" charset="0"/>
              <a:cs typeface="Times New Roman" panose="02020603050405020304" pitchFamily="18" charset="0"/>
            </a:endParaRPr>
          </a:p>
          <a:p>
            <a:pPr marL="285750" indent="-285750" algn="just">
              <a:lnSpc>
                <a:spcPct val="107000"/>
              </a:lnSpc>
              <a:spcAft>
                <a:spcPts val="0"/>
              </a:spcAft>
              <a:buClr>
                <a:srgbClr val="FF0000"/>
              </a:buClr>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H. Wang, D. P.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Tobón</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V., M. S. Hossain and A. E.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Saddik</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"Deep Learning (DL)-Enabled System for Emotional Big Data," in </a:t>
            </a:r>
            <a:r>
              <a:rPr lang="en-IN" sz="2400" i="1"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IEEE Access</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vol. 9, pp. 116073-116082, 2021,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doi</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10.1109/ACCESS.2021.3103501.</a:t>
            </a:r>
            <a:endParaRPr lang="en-IN" sz="2400" dirty="0">
              <a:solidFill>
                <a:schemeClr val="bg1"/>
              </a:solidFill>
              <a:latin typeface="Times New Roman" panose="02020603050405020304" pitchFamily="18" charset="0"/>
              <a:ea typeface="Calibri" panose="020F0502020204030204" charset="0"/>
              <a:cs typeface="Times New Roman" panose="02020603050405020304" pitchFamily="18" charset="0"/>
            </a:endParaRPr>
          </a:p>
          <a:p>
            <a:pPr marL="285750" indent="-285750" algn="just">
              <a:lnSpc>
                <a:spcPct val="107000"/>
              </a:lnSpc>
              <a:spcAft>
                <a:spcPts val="0"/>
              </a:spcAft>
              <a:buClr>
                <a:srgbClr val="FF0000"/>
              </a:buClr>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H. Zhang, A.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Jolfaei</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and M.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Alazab</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"A Face Emotion Recognition Method Using Convolutional Neural Network and Image Edge Computing," in </a:t>
            </a:r>
            <a:r>
              <a:rPr lang="en-IN" sz="2400" i="1"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IEEE Access</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vol. 7, pp. 159081-159089, 2019, </a:t>
            </a:r>
            <a:r>
              <a:rPr lang="en-IN" sz="2400" dirty="0" err="1">
                <a:solidFill>
                  <a:schemeClr val="bg1"/>
                </a:solidFill>
                <a:effectLst/>
                <a:latin typeface="Times New Roman" panose="02020603050405020304" pitchFamily="18" charset="0"/>
                <a:ea typeface="Calibri" panose="020F0502020204030204" charset="0"/>
                <a:cs typeface="Times New Roman" panose="02020603050405020304" pitchFamily="18" charset="0"/>
              </a:rPr>
              <a:t>doi</a:t>
            </a:r>
            <a:r>
              <a:rPr lang="en-IN" sz="2400" dirty="0">
                <a:solidFill>
                  <a:schemeClr val="bg1"/>
                </a:solidFill>
                <a:effectLst/>
                <a:latin typeface="Times New Roman" panose="02020603050405020304" pitchFamily="18" charset="0"/>
                <a:ea typeface="Calibri" panose="020F0502020204030204" charset="0"/>
                <a:cs typeface="Times New Roman" panose="02020603050405020304" pitchFamily="18" charset="0"/>
              </a:rPr>
              <a:t>: 10.1109/ACCESS.2019.2949741.</a:t>
            </a:r>
          </a:p>
          <a:p>
            <a:pPr marL="285750" indent="-285750" algn="just">
              <a:lnSpc>
                <a:spcPct val="107000"/>
              </a:lnSpc>
              <a:spcAft>
                <a:spcPts val="0"/>
              </a:spcAft>
              <a:buClr>
                <a:srgbClr val="FF0000"/>
              </a:buClr>
              <a:buFont typeface="Arial" panose="020B0604020202020204" pitchFamily="34" charset="0"/>
              <a:buChar char="♪"/>
            </a:pPr>
            <a:r>
              <a:rPr lang="en-IN" sz="2400" b="0" i="0" dirty="0">
                <a:solidFill>
                  <a:schemeClr val="bg1"/>
                </a:solidFill>
                <a:effectLst/>
                <a:latin typeface="Times New Roman" panose="02020603050405020304" pitchFamily="18" charset="0"/>
                <a:cs typeface="Times New Roman" panose="02020603050405020304" pitchFamily="18" charset="0"/>
              </a:rPr>
              <a:t>K. </a:t>
            </a:r>
            <a:r>
              <a:rPr lang="en-IN" sz="2400" b="0" i="0" dirty="0" err="1">
                <a:solidFill>
                  <a:schemeClr val="bg1"/>
                </a:solidFill>
                <a:effectLst/>
                <a:latin typeface="Times New Roman" panose="02020603050405020304" pitchFamily="18" charset="0"/>
                <a:cs typeface="Times New Roman" panose="02020603050405020304" pitchFamily="18" charset="0"/>
              </a:rPr>
              <a:t>Chankuptarat</a:t>
            </a:r>
            <a:r>
              <a:rPr lang="en-IN" sz="2400" b="0" i="0" dirty="0">
                <a:solidFill>
                  <a:schemeClr val="bg1"/>
                </a:solidFill>
                <a:effectLst/>
                <a:latin typeface="Times New Roman" panose="02020603050405020304" pitchFamily="18" charset="0"/>
                <a:cs typeface="Times New Roman" panose="02020603050405020304" pitchFamily="18" charset="0"/>
              </a:rPr>
              <a:t>, R. </a:t>
            </a:r>
            <a:r>
              <a:rPr lang="en-IN" sz="2400" b="0" i="0" dirty="0" err="1">
                <a:solidFill>
                  <a:schemeClr val="bg1"/>
                </a:solidFill>
                <a:effectLst/>
                <a:latin typeface="Times New Roman" panose="02020603050405020304" pitchFamily="18" charset="0"/>
                <a:cs typeface="Times New Roman" panose="02020603050405020304" pitchFamily="18" charset="0"/>
              </a:rPr>
              <a:t>Sriwatanaworachai</a:t>
            </a:r>
            <a:r>
              <a:rPr lang="en-IN" sz="2400" b="0" i="0" dirty="0">
                <a:solidFill>
                  <a:schemeClr val="bg1"/>
                </a:solidFill>
                <a:effectLst/>
                <a:latin typeface="Times New Roman" panose="02020603050405020304" pitchFamily="18" charset="0"/>
                <a:cs typeface="Times New Roman" panose="02020603050405020304" pitchFamily="18" charset="0"/>
              </a:rPr>
              <a:t> and S. </a:t>
            </a:r>
            <a:r>
              <a:rPr lang="en-IN" sz="2400" b="0" i="0" dirty="0" err="1">
                <a:solidFill>
                  <a:schemeClr val="bg1"/>
                </a:solidFill>
                <a:effectLst/>
                <a:latin typeface="Times New Roman" panose="02020603050405020304" pitchFamily="18" charset="0"/>
                <a:cs typeface="Times New Roman" panose="02020603050405020304" pitchFamily="18" charset="0"/>
              </a:rPr>
              <a:t>Chotipant</a:t>
            </a:r>
            <a:r>
              <a:rPr lang="en-IN" sz="2400" b="0" i="0" dirty="0">
                <a:solidFill>
                  <a:schemeClr val="bg1"/>
                </a:solidFill>
                <a:effectLst/>
                <a:latin typeface="Times New Roman" panose="02020603050405020304" pitchFamily="18" charset="0"/>
                <a:cs typeface="Times New Roman" panose="02020603050405020304" pitchFamily="18" charset="0"/>
              </a:rPr>
              <a:t>, "Emotion-Based Music Player," </a:t>
            </a:r>
            <a:r>
              <a:rPr lang="en-IN" sz="2400" b="0" i="1" dirty="0">
                <a:solidFill>
                  <a:schemeClr val="bg1"/>
                </a:solidFill>
                <a:effectLst/>
                <a:latin typeface="Times New Roman" panose="02020603050405020304" pitchFamily="18" charset="0"/>
                <a:cs typeface="Times New Roman" panose="02020603050405020304" pitchFamily="18" charset="0"/>
              </a:rPr>
              <a:t>2019 5th International Conference on Engineering, Applied Sciences and Technology (ICEAST)</a:t>
            </a:r>
            <a:r>
              <a:rPr lang="en-IN" sz="2400" b="0" i="0" dirty="0">
                <a:solidFill>
                  <a:schemeClr val="bg1"/>
                </a:solidFill>
                <a:effectLst/>
                <a:latin typeface="Times New Roman" panose="02020603050405020304" pitchFamily="18" charset="0"/>
                <a:cs typeface="Times New Roman" panose="02020603050405020304" pitchFamily="18" charset="0"/>
              </a:rPr>
              <a:t>, </a:t>
            </a:r>
            <a:r>
              <a:rPr lang="en-IN" sz="2400" b="0" i="0" dirty="0" err="1">
                <a:solidFill>
                  <a:schemeClr val="bg1"/>
                </a:solidFill>
                <a:effectLst/>
                <a:latin typeface="Times New Roman" panose="02020603050405020304" pitchFamily="18" charset="0"/>
                <a:cs typeface="Times New Roman" panose="02020603050405020304" pitchFamily="18" charset="0"/>
              </a:rPr>
              <a:t>Luang</a:t>
            </a:r>
            <a:r>
              <a:rPr lang="en-IN" sz="2400" b="0" i="0" dirty="0">
                <a:solidFill>
                  <a:schemeClr val="bg1"/>
                </a:solidFill>
                <a:effectLst/>
                <a:latin typeface="Times New Roman" panose="02020603050405020304" pitchFamily="18" charset="0"/>
                <a:cs typeface="Times New Roman" panose="02020603050405020304" pitchFamily="18" charset="0"/>
              </a:rPr>
              <a:t> Prabang, Laos, 2019, pp. 1-4, </a:t>
            </a:r>
            <a:r>
              <a:rPr lang="en-IN" sz="2400" b="0" i="0" dirty="0" err="1">
                <a:solidFill>
                  <a:schemeClr val="bg1"/>
                </a:solidFill>
                <a:effectLst/>
                <a:latin typeface="Times New Roman" panose="02020603050405020304" pitchFamily="18" charset="0"/>
                <a:cs typeface="Times New Roman" panose="02020603050405020304" pitchFamily="18" charset="0"/>
              </a:rPr>
              <a:t>doi</a:t>
            </a:r>
            <a:r>
              <a:rPr lang="en-IN" sz="2400" b="0" i="0" dirty="0">
                <a:solidFill>
                  <a:schemeClr val="bg1"/>
                </a:solidFill>
                <a:effectLst/>
                <a:latin typeface="Times New Roman" panose="02020603050405020304" pitchFamily="18" charset="0"/>
                <a:cs typeface="Times New Roman" panose="02020603050405020304" pitchFamily="18" charset="0"/>
              </a:rPr>
              <a:t>: 10.1109/ICEAST.2019.8802550</a:t>
            </a:r>
            <a:r>
              <a:rPr lang="en-IN" sz="2400" b="0" i="0" dirty="0">
                <a:solidFill>
                  <a:srgbClr val="333333"/>
                </a:solidFill>
                <a:effectLst/>
                <a:latin typeface="HelveticaNeue Regular"/>
              </a:rPr>
              <a:t>.</a:t>
            </a:r>
            <a:endParaRPr lang="en-IN" sz="2400" dirty="0">
              <a:solidFill>
                <a:schemeClr val="bg1"/>
              </a:solidFill>
              <a:effectLst/>
              <a:latin typeface="Times New Roman" panose="02020603050405020304" pitchFamily="18" charset="0"/>
              <a:cs typeface="Times New Roman" panose="02020603050405020304" pitchFamily="18" charset="0"/>
            </a:endParaRPr>
          </a:p>
          <a:p>
            <a:pPr>
              <a:lnSpc>
                <a:spcPts val="2240"/>
              </a:lnSpc>
              <a:spcBef>
                <a:spcPct val="0"/>
              </a:spcBef>
            </a:pPr>
            <a:endParaRPr lang="en-US" sz="1100" dirty="0">
              <a:solidFill>
                <a:srgbClr val="FFFFFF"/>
              </a:solidFill>
              <a:latin typeface="Open Sans" panose="020B0606030504020204"/>
            </a:endParaRP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5994088" y="1049022"/>
            <a:ext cx="6299824" cy="2581861"/>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 </a:t>
            </a:r>
            <a:r>
              <a:rPr lang="en-US" sz="7500" dirty="0">
                <a:solidFill>
                  <a:srgbClr val="E41F1F"/>
                </a:solidFill>
                <a:latin typeface="Times New Roman" panose="02020603050405020304" pitchFamily="18" charset="0"/>
                <a:cs typeface="Times New Roman" panose="02020603050405020304" pitchFamily="18" charset="0"/>
              </a:rPr>
              <a:t>REFERENCES</a:t>
            </a:r>
          </a:p>
          <a:p>
            <a:pP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3582444" y="2749264"/>
            <a:ext cx="10896600" cy="3821174"/>
          </a:xfrm>
          <a:prstGeom prst="rect">
            <a:avLst/>
          </a:prstGeom>
        </p:spPr>
        <p:txBody>
          <a:bodyPr wrap="square" lIns="0" tIns="0" rIns="0" bIns="0" rtlCol="0" anchor="t">
            <a:spAutoFit/>
          </a:bodyPr>
          <a:lstStyle/>
          <a:p>
            <a:pPr marL="285750" indent="-285750" algn="just">
              <a:lnSpc>
                <a:spcPct val="107000"/>
              </a:lnSpc>
              <a:spcAft>
                <a:spcPts val="0"/>
              </a:spcAft>
              <a:buClr>
                <a:srgbClr val="FF0000"/>
              </a:buClr>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S. Muhammad, S. Ahmed and D. Naik, "Real Time Emotion Based Music Player Using CNN Architectures," </a:t>
            </a:r>
            <a:r>
              <a:rPr lang="en-US" sz="2400" b="0" i="1" dirty="0">
                <a:solidFill>
                  <a:schemeClr val="bg1"/>
                </a:solidFill>
                <a:effectLst/>
                <a:latin typeface="Times New Roman" panose="02020603050405020304" pitchFamily="18" charset="0"/>
                <a:cs typeface="Times New Roman" panose="02020603050405020304" pitchFamily="18" charset="0"/>
              </a:rPr>
              <a:t>2021 6th International Conference for Convergence in Technology (I2CT)</a:t>
            </a:r>
            <a:r>
              <a:rPr lang="en-US" sz="2400" b="0" i="0" dirty="0">
                <a:solidFill>
                  <a:schemeClr val="bg1"/>
                </a:solidFill>
                <a:effectLst/>
                <a:latin typeface="Times New Roman" panose="02020603050405020304" pitchFamily="18" charset="0"/>
                <a:cs typeface="Times New Roman" panose="02020603050405020304" pitchFamily="18" charset="0"/>
              </a:rPr>
              <a:t>, Maharashtra, India, 2021, pp. 1-5, </a:t>
            </a:r>
            <a:r>
              <a:rPr lang="en-US" sz="2400" b="0" i="0" dirty="0" err="1">
                <a:solidFill>
                  <a:schemeClr val="bg1"/>
                </a:solidFill>
                <a:effectLst/>
                <a:latin typeface="Times New Roman" panose="02020603050405020304" pitchFamily="18" charset="0"/>
                <a:cs typeface="Times New Roman" panose="02020603050405020304" pitchFamily="18" charset="0"/>
              </a:rPr>
              <a:t>doi</a:t>
            </a:r>
            <a:r>
              <a:rPr lang="en-US" sz="2400" b="0" i="0" dirty="0">
                <a:solidFill>
                  <a:schemeClr val="bg1"/>
                </a:solidFill>
                <a:effectLst/>
                <a:latin typeface="Times New Roman" panose="02020603050405020304" pitchFamily="18" charset="0"/>
                <a:cs typeface="Times New Roman" panose="02020603050405020304" pitchFamily="18" charset="0"/>
              </a:rPr>
              <a:t>: 10.1109/I2CT51068.2021.9417949.</a:t>
            </a:r>
          </a:p>
          <a:p>
            <a:pPr marL="285750" indent="-285750" algn="just">
              <a:lnSpc>
                <a:spcPct val="107000"/>
              </a:lnSpc>
              <a:spcAft>
                <a:spcPts val="0"/>
              </a:spcAft>
              <a:buClr>
                <a:srgbClr val="FF0000"/>
              </a:buClr>
              <a:buFont typeface="Arial" panose="020B0604020202020204" pitchFamily="34" charset="0"/>
              <a:buChar char="♪"/>
            </a:pPr>
            <a:r>
              <a:rPr lang="en-IN" sz="2400" b="0" i="0" dirty="0">
                <a:solidFill>
                  <a:schemeClr val="bg1"/>
                </a:solidFill>
                <a:effectLst/>
                <a:latin typeface="Times New Roman" panose="02020603050405020304" pitchFamily="18" charset="0"/>
                <a:cs typeface="Times New Roman" panose="02020603050405020304" pitchFamily="18" charset="0"/>
              </a:rPr>
              <a:t>V. P. Sharma, A. S. </a:t>
            </a:r>
            <a:r>
              <a:rPr lang="en-IN" sz="2400" b="0" i="0" dirty="0" err="1">
                <a:solidFill>
                  <a:schemeClr val="bg1"/>
                </a:solidFill>
                <a:effectLst/>
                <a:latin typeface="Times New Roman" panose="02020603050405020304" pitchFamily="18" charset="0"/>
                <a:cs typeface="Times New Roman" panose="02020603050405020304" pitchFamily="18" charset="0"/>
              </a:rPr>
              <a:t>Gaded</a:t>
            </a:r>
            <a:r>
              <a:rPr lang="en-IN" sz="2400" b="0" i="0" dirty="0">
                <a:solidFill>
                  <a:schemeClr val="bg1"/>
                </a:solidFill>
                <a:effectLst/>
                <a:latin typeface="Times New Roman" panose="02020603050405020304" pitchFamily="18" charset="0"/>
                <a:cs typeface="Times New Roman" panose="02020603050405020304" pitchFamily="18" charset="0"/>
              </a:rPr>
              <a:t>, D. Chaudhary, S. Kumar and S. Sharma, "Emotion-Based Music Recommendation System," </a:t>
            </a:r>
            <a:r>
              <a:rPr lang="en-IN" sz="2400" b="0" i="1" dirty="0">
                <a:solidFill>
                  <a:schemeClr val="bg1"/>
                </a:solidFill>
                <a:effectLst/>
                <a:latin typeface="Times New Roman" panose="02020603050405020304" pitchFamily="18" charset="0"/>
                <a:cs typeface="Times New Roman" panose="02020603050405020304" pitchFamily="18" charset="0"/>
              </a:rPr>
              <a:t>2021 9th International Conference on Reliability, Infocom Technologies and Optimization (Trends and Future Directions) (ICRITO)</a:t>
            </a:r>
            <a:r>
              <a:rPr lang="en-IN" sz="2400" b="0" i="0" dirty="0">
                <a:solidFill>
                  <a:schemeClr val="bg1"/>
                </a:solidFill>
                <a:effectLst/>
                <a:latin typeface="Times New Roman" panose="02020603050405020304" pitchFamily="18" charset="0"/>
                <a:cs typeface="Times New Roman" panose="02020603050405020304" pitchFamily="18" charset="0"/>
              </a:rPr>
              <a:t>, Noida, India, 2021, pp. 1-5, </a:t>
            </a:r>
            <a:r>
              <a:rPr lang="en-IN" sz="2400" b="0" i="0" dirty="0" err="1">
                <a:solidFill>
                  <a:schemeClr val="bg1"/>
                </a:solidFill>
                <a:effectLst/>
                <a:latin typeface="Times New Roman" panose="02020603050405020304" pitchFamily="18" charset="0"/>
                <a:cs typeface="Times New Roman" panose="02020603050405020304" pitchFamily="18" charset="0"/>
              </a:rPr>
              <a:t>doi</a:t>
            </a:r>
            <a:r>
              <a:rPr lang="en-IN" sz="2400" b="0" i="0" dirty="0">
                <a:solidFill>
                  <a:schemeClr val="bg1"/>
                </a:solidFill>
                <a:effectLst/>
                <a:latin typeface="Times New Roman" panose="02020603050405020304" pitchFamily="18" charset="0"/>
                <a:cs typeface="Times New Roman" panose="02020603050405020304" pitchFamily="18" charset="0"/>
              </a:rPr>
              <a:t>: 10.1109/ICRITO51393.2021.9596276.</a:t>
            </a:r>
          </a:p>
          <a:p>
            <a:pPr marL="285750" indent="-285750" algn="just">
              <a:lnSpc>
                <a:spcPct val="107000"/>
              </a:lnSpc>
              <a:spcAft>
                <a:spcPts val="0"/>
              </a:spcAft>
              <a:buClr>
                <a:srgbClr val="FF0000"/>
              </a:buClr>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716000" y="8420099"/>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7" name="Picture 7"/>
          <p:cNvPicPr>
            <a:picLocks noChangeAspect="1"/>
          </p:cNvPicPr>
          <p:nvPr/>
        </p:nvPicPr>
        <p:blipFill>
          <a:blip r:embed="rId3"/>
          <a:srcRect/>
          <a:stretch>
            <a:fillRect/>
          </a:stretch>
        </p:blipFill>
        <p:spPr>
          <a:xfrm rot="-792824">
            <a:off x="13614770" y="9330599"/>
            <a:ext cx="8744236" cy="1912802"/>
          </a:xfrm>
          <a:prstGeom prst="rect">
            <a:avLst/>
          </a:prstGeom>
        </p:spPr>
      </p:pic>
      <p:pic>
        <p:nvPicPr>
          <p:cNvPr id="8" name="Picture 8"/>
          <p:cNvPicPr>
            <a:picLocks noChangeAspect="1"/>
          </p:cNvPicPr>
          <p:nvPr/>
        </p:nvPicPr>
        <p:blipFill>
          <a:blip r:embed="rId4"/>
          <a:srcRect/>
          <a:stretch>
            <a:fillRect/>
          </a:stretch>
        </p:blipFill>
        <p:spPr>
          <a:xfrm rot="606886">
            <a:off x="-3087623" y="9839491"/>
            <a:ext cx="10985533" cy="2118639"/>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17639" y="4804255"/>
            <a:ext cx="900487" cy="900487"/>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28700" y="4715608"/>
            <a:ext cx="900487" cy="900487"/>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358813" y="4804255"/>
            <a:ext cx="900487" cy="900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269874" y="4715608"/>
            <a:ext cx="900487" cy="900487"/>
          </a:xfrm>
          <a:prstGeom prst="rect">
            <a:avLst/>
          </a:prstGeom>
        </p:spPr>
      </p:pic>
      <p:grpSp>
        <p:nvGrpSpPr>
          <p:cNvPr id="14" name="Group 6"/>
          <p:cNvGrpSpPr>
            <a:grpSpLocks noChangeAspect="1"/>
          </p:cNvGrpSpPr>
          <p:nvPr/>
        </p:nvGrpSpPr>
        <p:grpSpPr>
          <a:xfrm>
            <a:off x="2957887" y="1795117"/>
            <a:ext cx="3673016" cy="6203317"/>
            <a:chOff x="0" y="0"/>
            <a:chExt cx="13716000" cy="23164800"/>
          </a:xfrm>
        </p:grpSpPr>
        <p:sp>
          <p:nvSpPr>
            <p:cNvPr id="15" name="Freeform 7"/>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7"/>
              <a:stretch>
                <a:fillRect t="-178" b="-178"/>
              </a:stretch>
            </a:blipFill>
          </p:spPr>
        </p:sp>
        <p:sp>
          <p:nvSpPr>
            <p:cNvPr id="16" name="Freeform 8"/>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8"/>
              <a:stretch>
                <a:fillRect l="-80869" r="-47017"/>
              </a:stretch>
            </a:blipFill>
          </p:spPr>
        </p:sp>
      </p:grpSp>
      <p:sp>
        <p:nvSpPr>
          <p:cNvPr id="17" name="TextBox 5"/>
          <p:cNvSpPr txBox="1"/>
          <p:nvPr/>
        </p:nvSpPr>
        <p:spPr>
          <a:xfrm>
            <a:off x="2743200" y="3753950"/>
            <a:ext cx="16230600" cy="2482411"/>
          </a:xfrm>
          <a:prstGeom prst="rect">
            <a:avLst/>
          </a:prstGeom>
        </p:spPr>
        <p:txBody>
          <a:bodyPr lIns="0" tIns="0" rIns="0" bIns="0" rtlCol="0" anchor="t">
            <a:spAutoFit/>
          </a:bodyPr>
          <a:lstStyle/>
          <a:p>
            <a:pPr algn="ctr">
              <a:lnSpc>
                <a:spcPts val="21100"/>
              </a:lnSpc>
              <a:spcBef>
                <a:spcPct val="0"/>
              </a:spcBef>
            </a:pPr>
            <a:r>
              <a:rPr lang="en-US" sz="15070" dirty="0">
                <a:solidFill>
                  <a:schemeClr val="bg1"/>
                </a:solidFill>
                <a:latin typeface="Times New Roman" panose="02020603050405020304" pitchFamily="18" charset="0"/>
                <a:cs typeface="Times New Roman" panose="02020603050405020304" pitchFamily="18" charset="0"/>
              </a:rPr>
              <a:t>Thank</a:t>
            </a:r>
            <a:r>
              <a:rPr lang="en-US" sz="15070" dirty="0">
                <a:solidFill>
                  <a:srgbClr val="E41F1F"/>
                </a:solidFill>
                <a:latin typeface="Times New Roman" panose="02020603050405020304" pitchFamily="18" charset="0"/>
                <a:cs typeface="Times New Roman" panose="02020603050405020304" pitchFamily="18" charset="0"/>
              </a:rPr>
              <a:t> you</a:t>
            </a:r>
          </a:p>
        </p:txBody>
      </p:sp>
      <p:sp>
        <p:nvSpPr>
          <p:cNvPr id="19" name="TextBox 18"/>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1923182" y="2298789"/>
            <a:ext cx="6046449"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RELEVANCE</a:t>
            </a:r>
          </a:p>
        </p:txBody>
      </p:sp>
      <p:sp>
        <p:nvSpPr>
          <p:cNvPr id="9" name="TextBox 9"/>
          <p:cNvSpPr txBox="1"/>
          <p:nvPr/>
        </p:nvSpPr>
        <p:spPr>
          <a:xfrm>
            <a:off x="2133600" y="4066701"/>
            <a:ext cx="10896600" cy="4327210"/>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Making a choice about what music to listen to can be difficult. It depends on how the listener is feeling. We are attempting to emphasize the fact that our emotions dictate our mood. One's own facial expressions are used to choose what music to recommend. There's a chance that the number of music in one's library might be too large and it will be difficult to decide or figure out what music they want to play. </a:t>
            </a:r>
          </a:p>
          <a:p>
            <a:pPr marL="285750" indent="-285750" algn="just">
              <a:buClr>
                <a:srgbClr val="FF0000"/>
              </a:buClr>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So, here we propose a music recommendation system/music player that helps the user decide what music to listen to and play. The best tunes for the user's mood are provided by this system, saving the user time spent searching for music. Appropriate music from the playlist is played when the user's image is captured using a camera and the facial expression is examined.</a:t>
            </a: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420600" y="8240808"/>
            <a:ext cx="900487" cy="900487"/>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292698" y="8205707"/>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838503" y="124800"/>
            <a:ext cx="6044714" cy="10208850"/>
            <a:chOff x="0" y="0"/>
            <a:chExt cx="13716000" cy="23164800"/>
          </a:xfrm>
        </p:grpSpPr>
        <p:sp>
          <p:nvSpPr>
            <p:cNvPr id="4" name="Freeform 4"/>
            <p:cNvSpPr/>
            <p:nvPr/>
          </p:nvSpPr>
          <p:spPr>
            <a:xfrm>
              <a:off x="0" y="0"/>
              <a:ext cx="13716000" cy="23164800"/>
            </a:xfrm>
            <a:custGeom>
              <a:avLst/>
              <a:gdLst/>
              <a:ahLst/>
              <a:cxnLst/>
              <a:rect l="l" t="t" r="r" b="b"/>
              <a:pathLst>
                <a:path w="13716000" h="23164800">
                  <a:moveTo>
                    <a:pt x="13716000" y="23164800"/>
                  </a:moveTo>
                  <a:lnTo>
                    <a:pt x="0" y="23164800"/>
                  </a:lnTo>
                  <a:lnTo>
                    <a:pt x="0" y="0"/>
                  </a:lnTo>
                  <a:lnTo>
                    <a:pt x="13716000" y="0"/>
                  </a:lnTo>
                  <a:lnTo>
                    <a:pt x="13716000" y="23164800"/>
                  </a:lnTo>
                  <a:close/>
                </a:path>
              </a:pathLst>
            </a:custGeom>
            <a:blipFill>
              <a:blip r:embed="rId3"/>
              <a:stretch>
                <a:fillRect t="-178" b="-178"/>
              </a:stretch>
            </a:blipFill>
          </p:spPr>
        </p:sp>
        <p:sp>
          <p:nvSpPr>
            <p:cNvPr id="5" name="Freeform 5"/>
            <p:cNvSpPr/>
            <p:nvPr/>
          </p:nvSpPr>
          <p:spPr>
            <a:xfrm>
              <a:off x="609600" y="2095500"/>
              <a:ext cx="12496800" cy="18973800"/>
            </a:xfrm>
            <a:custGeom>
              <a:avLst/>
              <a:gdLst/>
              <a:ahLst/>
              <a:cxnLst/>
              <a:rect l="l" t="t" r="r" b="b"/>
              <a:pathLst>
                <a:path w="12496800" h="18973800">
                  <a:moveTo>
                    <a:pt x="12496800" y="18973800"/>
                  </a:moveTo>
                  <a:lnTo>
                    <a:pt x="0" y="18973800"/>
                  </a:lnTo>
                  <a:lnTo>
                    <a:pt x="0" y="0"/>
                  </a:lnTo>
                  <a:lnTo>
                    <a:pt x="12496800" y="0"/>
                  </a:lnTo>
                  <a:lnTo>
                    <a:pt x="12496800" y="18973800"/>
                  </a:lnTo>
                  <a:close/>
                </a:path>
              </a:pathLst>
            </a:custGeom>
            <a:blipFill>
              <a:blip r:embed="rId4"/>
              <a:stretch>
                <a:fillRect l="-81796" r="-45875"/>
              </a:stretch>
            </a:blipFill>
          </p:spPr>
        </p:sp>
      </p:grpSp>
      <p:pic>
        <p:nvPicPr>
          <p:cNvPr id="9" name="Picture 9"/>
          <p:cNvPicPr>
            <a:picLocks noChangeAspect="1"/>
          </p:cNvPicPr>
          <p:nvPr/>
        </p:nvPicPr>
        <p:blipFill>
          <a:blip r:embed="rId5"/>
          <a:srcRect/>
          <a:stretch>
            <a:fillRect/>
          </a:stretch>
        </p:blipFill>
        <p:spPr>
          <a:xfrm rot="-10345600">
            <a:off x="11032512" y="-1059319"/>
            <a:ext cx="10985533" cy="2118639"/>
          </a:xfrm>
          <a:prstGeom prst="rect">
            <a:avLst/>
          </a:prstGeom>
        </p:spPr>
      </p:pic>
      <p:pic>
        <p:nvPicPr>
          <p:cNvPr id="10" name="Picture 10"/>
          <p:cNvPicPr>
            <a:picLocks noChangeAspect="1"/>
          </p:cNvPicPr>
          <p:nvPr/>
        </p:nvPicPr>
        <p:blipFill>
          <a:blip r:embed="rId6"/>
          <a:srcRect/>
          <a:stretch>
            <a:fillRect/>
          </a:stretch>
        </p:blipFill>
        <p:spPr>
          <a:xfrm rot="136992">
            <a:off x="-3910146" y="8658982"/>
            <a:ext cx="13194124" cy="2886215"/>
          </a:xfrm>
          <a:prstGeom prst="rect">
            <a:avLst/>
          </a:prstGeom>
        </p:spPr>
      </p:pic>
      <p:sp>
        <p:nvSpPr>
          <p:cNvPr id="11" name="TextBox 11"/>
          <p:cNvSpPr txBox="1"/>
          <p:nvPr/>
        </p:nvSpPr>
        <p:spPr>
          <a:xfrm>
            <a:off x="9596195" y="2337203"/>
            <a:ext cx="6830658" cy="1235338"/>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EXISTING</a:t>
            </a:r>
          </a:p>
        </p:txBody>
      </p:sp>
      <p:sp>
        <p:nvSpPr>
          <p:cNvPr id="12" name="TextBox 12"/>
          <p:cNvSpPr txBox="1"/>
          <p:nvPr/>
        </p:nvSpPr>
        <p:spPr>
          <a:xfrm>
            <a:off x="9596195" y="3178369"/>
            <a:ext cx="6547770" cy="1235338"/>
          </a:xfrm>
          <a:prstGeom prst="rect">
            <a:avLst/>
          </a:prstGeom>
        </p:spPr>
        <p:txBody>
          <a:bodyPr lIns="0" tIns="0" rIns="0" bIns="0" rtlCol="0" anchor="t">
            <a:spAutoFit/>
          </a:bodyPr>
          <a:lstStyle/>
          <a:p>
            <a:pPr>
              <a:lnSpc>
                <a:spcPts val="10500"/>
              </a:lnSpc>
              <a:spcBef>
                <a:spcPct val="0"/>
              </a:spcBef>
            </a:pPr>
            <a:r>
              <a:rPr lang="en-US" sz="7500" dirty="0">
                <a:solidFill>
                  <a:srgbClr val="E41F1F"/>
                </a:solidFill>
                <a:latin typeface="Times New Roman" panose="02020603050405020304" pitchFamily="18" charset="0"/>
                <a:cs typeface="Times New Roman" panose="02020603050405020304" pitchFamily="18" charset="0"/>
              </a:rPr>
              <a:t>SYSTEM</a:t>
            </a:r>
          </a:p>
        </p:txBody>
      </p:sp>
      <p:sp>
        <p:nvSpPr>
          <p:cNvPr id="13" name="TextBox 13"/>
          <p:cNvSpPr txBox="1"/>
          <p:nvPr/>
        </p:nvSpPr>
        <p:spPr>
          <a:xfrm>
            <a:off x="10097516" y="4683688"/>
            <a:ext cx="6971284" cy="3588546"/>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2400" dirty="0">
                <a:solidFill>
                  <a:schemeClr val="bg1"/>
                </a:solidFill>
                <a:effectLst/>
                <a:latin typeface="Times New Roman" panose="02020603050405020304" pitchFamily="18" charset="0"/>
                <a:cs typeface="Times New Roman" panose="02020603050405020304" pitchFamily="18" charset="0"/>
              </a:rPr>
              <a:t>Like most music players or streaming apps like </a:t>
            </a:r>
            <a:r>
              <a:rPr lang="en-US" sz="2400" dirty="0">
                <a:solidFill>
                  <a:schemeClr val="bg1"/>
                </a:solidFill>
                <a:latin typeface="Times New Roman" panose="02020603050405020304" pitchFamily="18" charset="0"/>
                <a:cs typeface="Times New Roman" panose="02020603050405020304" pitchFamily="18" charset="0"/>
              </a:rPr>
              <a:t>S</a:t>
            </a:r>
            <a:r>
              <a:rPr lang="en-US" sz="2400" dirty="0">
                <a:solidFill>
                  <a:schemeClr val="bg1"/>
                </a:solidFill>
                <a:effectLst/>
                <a:latin typeface="Times New Roman" panose="02020603050405020304" pitchFamily="18" charset="0"/>
                <a:cs typeface="Times New Roman" panose="02020603050405020304" pitchFamily="18" charset="0"/>
              </a:rPr>
              <a:t>potify, users must manually select the music they want to listen to. It will rather be a hassle to select music according to the mood when he/she has large playlists of music to choose from.</a:t>
            </a:r>
          </a:p>
          <a:p>
            <a:pPr marL="285750" indent="-285750" algn="just">
              <a:buClr>
                <a:srgbClr val="FF0000"/>
              </a:buClr>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Here recommendation system is based on the user’s past history rather than their mood/emotion at the instance.</a:t>
            </a:r>
          </a:p>
          <a:p>
            <a:pPr>
              <a:lnSpc>
                <a:spcPts val="2240"/>
              </a:lnSpc>
              <a:spcBef>
                <a:spcPct val="0"/>
              </a:spcBef>
            </a:pPr>
            <a:endParaRPr lang="en-US" sz="1600" dirty="0">
              <a:solidFill>
                <a:srgbClr val="FFFFFF"/>
              </a:solidFill>
              <a:latin typeface="Open Sans" panose="020B0606030504020204"/>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024526" y="1608519"/>
            <a:ext cx="900487" cy="900487"/>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35586" y="1519871"/>
            <a:ext cx="900487" cy="900487"/>
          </a:xfrm>
          <a:prstGeom prst="rect">
            <a:avLst/>
          </a:prstGeom>
        </p:spPr>
      </p:pic>
      <p:sp>
        <p:nvSpPr>
          <p:cNvPr id="15" name="TextBox 14"/>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5" name="Picture 5"/>
          <p:cNvPicPr>
            <a:picLocks noChangeAspect="1"/>
          </p:cNvPicPr>
          <p:nvPr/>
        </p:nvPicPr>
        <p:blipFill>
          <a:blip r:embed="rId3"/>
          <a:srcRect/>
          <a:stretch>
            <a:fillRect/>
          </a:stretch>
        </p:blipFill>
        <p:spPr>
          <a:xfrm rot="10220194">
            <a:off x="-2054669" y="-1323093"/>
            <a:ext cx="10985533" cy="2118639"/>
          </a:xfrm>
          <a:prstGeom prst="rect">
            <a:avLst/>
          </a:prstGeom>
        </p:spPr>
      </p:pic>
      <p:pic>
        <p:nvPicPr>
          <p:cNvPr id="6" name="Picture 6"/>
          <p:cNvPicPr>
            <a:picLocks noChangeAspect="1"/>
          </p:cNvPicPr>
          <p:nvPr/>
        </p:nvPicPr>
        <p:blipFill>
          <a:blip r:embed="rId4"/>
          <a:srcRect/>
          <a:stretch>
            <a:fillRect/>
          </a:stretch>
        </p:blipFill>
        <p:spPr>
          <a:xfrm rot="-792824">
            <a:off x="9277395" y="8843893"/>
            <a:ext cx="13194124" cy="2886215"/>
          </a:xfrm>
          <a:prstGeom prst="rect">
            <a:avLst/>
          </a:prstGeom>
        </p:spPr>
      </p:pic>
      <p:sp>
        <p:nvSpPr>
          <p:cNvPr id="7" name="TextBox 7"/>
          <p:cNvSpPr txBox="1"/>
          <p:nvPr/>
        </p:nvSpPr>
        <p:spPr>
          <a:xfrm>
            <a:off x="1923182" y="2298789"/>
            <a:ext cx="9206773" cy="2581861"/>
          </a:xfrm>
          <a:prstGeom prst="rect">
            <a:avLst/>
          </a:prstGeom>
        </p:spPr>
        <p:txBody>
          <a:bodyPr wrap="square" lIns="0" tIns="0" rIns="0" bIns="0" rtlCol="0" anchor="t">
            <a:spAutoFit/>
          </a:bodyPr>
          <a:lstStyle/>
          <a:p>
            <a:pP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PROPOSED  </a:t>
            </a:r>
            <a:r>
              <a:rPr lang="en-US" sz="7500" dirty="0">
                <a:solidFill>
                  <a:srgbClr val="E41F1F"/>
                </a:solidFill>
                <a:latin typeface="Times New Roman" panose="02020603050405020304" pitchFamily="18" charset="0"/>
                <a:cs typeface="Times New Roman" panose="02020603050405020304" pitchFamily="18" charset="0"/>
              </a:rPr>
              <a:t>SYSTEM</a:t>
            </a:r>
          </a:p>
          <a:p>
            <a:pPr>
              <a:lnSpc>
                <a:spcPts val="10500"/>
              </a:lnSpc>
              <a:spcBef>
                <a:spcPct val="0"/>
              </a:spcBef>
            </a:pP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2133600" y="4066701"/>
            <a:ext cx="10896600" cy="5717334"/>
          </a:xfrm>
          <a:prstGeom prst="rect">
            <a:avLst/>
          </a:prstGeom>
        </p:spPr>
        <p:txBody>
          <a:bodyPr wrap="square" lIns="0" tIns="0" rIns="0" bIns="0" rtlCol="0" anchor="t">
            <a:spAutoFit/>
          </a:bodyPr>
          <a:lstStyle/>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It's often confusing for a person to decide what music they want to listen to. It depends upon the mood of the person listening. Our emotions determine our mood, and that is what we are trying to bring forth.</a:t>
            </a:r>
          </a:p>
          <a:p>
            <a:pPr marL="285750" indent="-285750" algn="just">
              <a:buClr>
                <a:srgbClr val="FF0000"/>
              </a:buClr>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Music recommendation is based on one's own facial emotions. There's a chance that the number of music in one's library might be too large and it will be difficult to decide or figure out what music they want to play. </a:t>
            </a:r>
          </a:p>
          <a:p>
            <a:pPr marL="285750" indent="-285750" algn="just">
              <a:buClr>
                <a:srgbClr val="FF0000"/>
              </a:buClr>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Clr>
                <a:srgbClr val="FF0000"/>
              </a:buClr>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So, here we propose a music recommendation system/music player that helps the user decide what music to listen to and play. The user does not have to waste any time looking for songs as this system provides the best tracks for the user's mood. The user's image is taken on a camera and the facial structure is then analyzed and then based on the analysis, an appropriate song from the playlist is </a:t>
            </a:r>
            <a:r>
              <a:rPr lang="en-IN" altLang="en-US" sz="2400" dirty="0">
                <a:solidFill>
                  <a:schemeClr val="bg1"/>
                </a:solidFill>
                <a:latin typeface="Times New Roman" panose="02020603050405020304" pitchFamily="18" charset="0"/>
                <a:cs typeface="Times New Roman" panose="02020603050405020304" pitchFamily="18" charset="0"/>
              </a:rPr>
              <a:t>recommended and </a:t>
            </a:r>
            <a:r>
              <a:rPr lang="en-US" sz="2400" dirty="0">
                <a:solidFill>
                  <a:schemeClr val="bg1"/>
                </a:solidFill>
                <a:latin typeface="Times New Roman" panose="02020603050405020304" pitchFamily="18" charset="0"/>
                <a:cs typeface="Times New Roman" panose="02020603050405020304" pitchFamily="18" charset="0"/>
              </a:rPr>
              <a:t>played.</a:t>
            </a:r>
          </a:p>
          <a:p>
            <a:pPr>
              <a:lnSpc>
                <a:spcPts val="2240"/>
              </a:lnSpc>
              <a:spcBef>
                <a:spcPct val="0"/>
              </a:spcBef>
            </a:pPr>
            <a:endParaRPr lang="en-US" sz="1100" dirty="0">
              <a:solidFill>
                <a:srgbClr val="FFFFFF"/>
              </a:solidFill>
              <a:latin typeface="Open Sans" panose="020B0606030504020204"/>
            </a:endParaRPr>
          </a:p>
          <a:p>
            <a:pPr>
              <a:lnSpc>
                <a:spcPts val="2240"/>
              </a:lnSpc>
              <a:spcBef>
                <a:spcPct val="0"/>
              </a:spcBef>
            </a:pPr>
            <a:endParaRPr lang="en-US" sz="1600" dirty="0">
              <a:solidFill>
                <a:srgbClr val="FFFFFF"/>
              </a:solidFill>
              <a:latin typeface="Open Sans" panose="020B06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68683" y="1719697"/>
            <a:ext cx="900487" cy="900487"/>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79744" y="1631049"/>
            <a:ext cx="900487" cy="900487"/>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3134" y="8420100"/>
            <a:ext cx="900487" cy="900487"/>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716000" y="8420099"/>
            <a:ext cx="900487" cy="900487"/>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27548" y="0"/>
            <a:ext cx="3585683" cy="10676970"/>
          </a:xfrm>
          <a:prstGeom prst="rect">
            <a:avLst/>
          </a:prstGeom>
        </p:spPr>
      </p:pic>
      <p:pic>
        <p:nvPicPr>
          <p:cNvPr id="4" name="Picture 4"/>
          <p:cNvPicPr>
            <a:picLocks noChangeAspect="1"/>
          </p:cNvPicPr>
          <p:nvPr/>
        </p:nvPicPr>
        <p:blipFill>
          <a:blip r:embed="rId4"/>
          <a:srcRect l="107" r="107"/>
          <a:stretch>
            <a:fillRect/>
          </a:stretch>
        </p:blipFill>
        <p:spPr>
          <a:xfrm>
            <a:off x="14469564" y="0"/>
            <a:ext cx="6210305" cy="10287000"/>
          </a:xfrm>
          <a:prstGeom prst="rect">
            <a:avLst/>
          </a:prstGeom>
        </p:spPr>
      </p:pic>
      <p:sp>
        <p:nvSpPr>
          <p:cNvPr id="6" name="TextBox 6"/>
          <p:cNvSpPr txBox="1"/>
          <p:nvPr/>
        </p:nvSpPr>
        <p:spPr>
          <a:xfrm>
            <a:off x="3357230" y="4165829"/>
            <a:ext cx="11573541" cy="1955343"/>
          </a:xfrm>
          <a:prstGeom prst="rect">
            <a:avLst/>
          </a:prstGeom>
        </p:spPr>
        <p:txBody>
          <a:bodyPr lIns="0" tIns="0" rIns="0" bIns="0" rtlCol="0" anchor="t">
            <a:spAutoFit/>
          </a:bodyPr>
          <a:lstStyle/>
          <a:p>
            <a:pPr algn="ctr">
              <a:lnSpc>
                <a:spcPts val="6515"/>
              </a:lnSpc>
              <a:spcBef>
                <a:spcPct val="0"/>
              </a:spcBef>
            </a:pPr>
            <a:r>
              <a:rPr lang="en-US" sz="15000" dirty="0">
                <a:solidFill>
                  <a:srgbClr val="FFFFFF"/>
                </a:solidFill>
                <a:latin typeface="Times New Roman" panose="02020603050405020304" pitchFamily="18" charset="0"/>
                <a:cs typeface="Times New Roman" panose="02020603050405020304" pitchFamily="18" charset="0"/>
              </a:rPr>
              <a:t>DES</a:t>
            </a:r>
            <a:r>
              <a:rPr lang="en-US" sz="15000" dirty="0">
                <a:solidFill>
                  <a:srgbClr val="E41F1F"/>
                </a:solidFill>
                <a:latin typeface="Times New Roman" panose="02020603050405020304" pitchFamily="18" charset="0"/>
                <a:ea typeface="Open Sans Light Bold Italics" panose="020B0806030504020204" charset="0"/>
                <a:cs typeface="Times New Roman" panose="02020603050405020304" pitchFamily="18" charset="0"/>
              </a:rPr>
              <a:t>IGN</a:t>
            </a:r>
          </a:p>
          <a:p>
            <a:pPr algn="ctr">
              <a:lnSpc>
                <a:spcPts val="6515"/>
              </a:lnSpc>
              <a:spcBef>
                <a:spcPct val="0"/>
              </a:spcBef>
            </a:pPr>
            <a:endParaRPr lang="en-US" sz="15000" dirty="0">
              <a:solidFill>
                <a:srgbClr val="FFFFFF"/>
              </a:solidFill>
              <a:latin typeface="Open Sans Light Bold Italics" panose="020B0806030504020204"/>
            </a:endParaRPr>
          </a:p>
        </p:txBody>
      </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52052" y="1202725"/>
            <a:ext cx="2791301" cy="2791301"/>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76360" y="927938"/>
            <a:ext cx="2791301" cy="279130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30256" y="7031398"/>
            <a:ext cx="2791301" cy="2791301"/>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948" y="6756611"/>
            <a:ext cx="2791301" cy="2791301"/>
          </a:xfrm>
          <a:prstGeom prst="rect">
            <a:avLst/>
          </a:prstGeom>
        </p:spPr>
      </p:pic>
      <p:sp>
        <p:nvSpPr>
          <p:cNvPr id="16" name="TextBox 15"/>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792824">
            <a:off x="13614770" y="9273449"/>
            <a:ext cx="8744236" cy="1912802"/>
          </a:xfrm>
          <a:prstGeom prst="rect">
            <a:avLst/>
          </a:prstGeom>
        </p:spPr>
      </p:pic>
      <p:pic>
        <p:nvPicPr>
          <p:cNvPr id="4" name="Picture 4"/>
          <p:cNvPicPr>
            <a:picLocks noChangeAspect="1"/>
          </p:cNvPicPr>
          <p:nvPr/>
        </p:nvPicPr>
        <p:blipFill>
          <a:blip r:embed="rId4"/>
          <a:srcRect/>
          <a:stretch>
            <a:fillRect/>
          </a:stretch>
        </p:blipFill>
        <p:spPr>
          <a:xfrm rot="606886">
            <a:off x="-3087623" y="9782341"/>
            <a:ext cx="10985533" cy="2118639"/>
          </a:xfrm>
          <a:prstGeom prst="rect">
            <a:avLst/>
          </a:prstGeom>
        </p:spPr>
      </p:pic>
      <p:pic>
        <p:nvPicPr>
          <p:cNvPr id="5" name="Picture 5"/>
          <p:cNvPicPr>
            <a:picLocks noChangeAspect="1"/>
          </p:cNvPicPr>
          <p:nvPr/>
        </p:nvPicPr>
        <p:blipFill>
          <a:blip r:embed="rId3"/>
          <a:srcRect/>
          <a:stretch>
            <a:fillRect/>
          </a:stretch>
        </p:blipFill>
        <p:spPr>
          <a:xfrm rot="10007175">
            <a:off x="-4107554" y="-809813"/>
            <a:ext cx="8744236" cy="1912802"/>
          </a:xfrm>
          <a:prstGeom prst="rect">
            <a:avLst/>
          </a:prstGeom>
        </p:spPr>
      </p:pic>
      <p:pic>
        <p:nvPicPr>
          <p:cNvPr id="6" name="Picture 6"/>
          <p:cNvPicPr>
            <a:picLocks noChangeAspect="1"/>
          </p:cNvPicPr>
          <p:nvPr/>
        </p:nvPicPr>
        <p:blipFill>
          <a:blip r:embed="rId4"/>
          <a:srcRect/>
          <a:stretch>
            <a:fillRect/>
          </a:stretch>
        </p:blipFill>
        <p:spPr>
          <a:xfrm rot="-10193113">
            <a:off x="10353541" y="-1524542"/>
            <a:ext cx="10985533" cy="2118639"/>
          </a:xfrm>
          <a:prstGeom prst="rect">
            <a:avLst/>
          </a:prstGeom>
        </p:spPr>
      </p:pic>
      <p:sp>
        <p:nvSpPr>
          <p:cNvPr id="7" name="TextBox 7"/>
          <p:cNvSpPr txBox="1"/>
          <p:nvPr/>
        </p:nvSpPr>
        <p:spPr>
          <a:xfrm>
            <a:off x="1450076" y="1536351"/>
            <a:ext cx="15387849" cy="1235338"/>
          </a:xfrm>
          <a:prstGeom prst="rect">
            <a:avLst/>
          </a:prstGeom>
        </p:spPr>
        <p:txBody>
          <a:bodyPr lIns="0" tIns="0" rIns="0" bIns="0" rtlCol="0" anchor="t">
            <a:spAutoFit/>
          </a:bodyPr>
          <a:lstStyle/>
          <a:p>
            <a:pPr algn="ctr">
              <a:lnSpc>
                <a:spcPts val="10500"/>
              </a:lnSpc>
              <a:spcBef>
                <a:spcPct val="0"/>
              </a:spcBef>
            </a:pPr>
            <a:r>
              <a:rPr lang="en-US" sz="7500" dirty="0">
                <a:solidFill>
                  <a:srgbClr val="FFFFFF"/>
                </a:solidFill>
                <a:latin typeface="Times New Roman" panose="02020603050405020304" pitchFamily="18" charset="0"/>
                <a:cs typeface="Times New Roman" panose="02020603050405020304" pitchFamily="18" charset="0"/>
              </a:rPr>
              <a:t>USECASE  </a:t>
            </a:r>
            <a:r>
              <a:rPr lang="en-US" sz="7500" dirty="0">
                <a:solidFill>
                  <a:srgbClr val="E41F1F"/>
                </a:solidFill>
                <a:latin typeface="Times New Roman" panose="02020603050405020304" pitchFamily="18" charset="0"/>
                <a:cs typeface="Times New Roman" panose="02020603050405020304" pitchFamily="18" charset="0"/>
              </a:rPr>
              <a:t>DIAGRAM</a:t>
            </a:r>
            <a:endParaRPr lang="en-US" sz="7500" dirty="0">
              <a:solidFill>
                <a:srgbClr val="FFFF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305800" y="9548336"/>
            <a:ext cx="1676400"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09</a:t>
            </a:r>
          </a:p>
        </p:txBody>
      </p:sp>
      <p:pic>
        <p:nvPicPr>
          <p:cNvPr id="9" name="Picture 8"/>
          <p:cNvPicPr>
            <a:picLocks noChangeAspect="1"/>
          </p:cNvPicPr>
          <p:nvPr/>
        </p:nvPicPr>
        <p:blipFill>
          <a:blip r:embed="rId5"/>
          <a:stretch>
            <a:fillRect/>
          </a:stretch>
        </p:blipFill>
        <p:spPr>
          <a:xfrm>
            <a:off x="6019800" y="3078628"/>
            <a:ext cx="6248400" cy="59876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2234</Words>
  <Application>Microsoft Office PowerPoint</Application>
  <PresentationFormat>Custom</PresentationFormat>
  <Paragraphs>324</Paragraphs>
  <Slides>49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Open Sans</vt:lpstr>
      <vt:lpstr>Calibri</vt:lpstr>
      <vt:lpstr>Google Sans</vt:lpstr>
      <vt:lpstr>inherit</vt:lpstr>
      <vt:lpstr>HelveticaNeue Regular</vt:lpstr>
      <vt:lpstr>Arial</vt:lpstr>
      <vt:lpstr>Open Sans Light Bold Italics</vt:lpstr>
      <vt:lpstr>Times New Roman</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Beige and White Scrapbook Vintage style Floral pattern Presentation</dc:title>
  <dc:creator>ACE</dc:creator>
  <cp:lastModifiedBy>Aswin Animon</cp:lastModifiedBy>
  <cp:revision>96</cp:revision>
  <dcterms:created xsi:type="dcterms:W3CDTF">2006-08-16T00:00:00Z</dcterms:created>
  <dcterms:modified xsi:type="dcterms:W3CDTF">2023-06-20T18:12:17Z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CA1EBE079A0146CB888375C44DC93A39</vt:lpwstr>
  </property>
  <property fmtid="{D5CDD505-2E9C-101B-9397-08002B2CF9AE}" pid="3" name="KSOProductBuildVer">
    <vt:lpwstr>1033-11.2.0.11388</vt:lpwstr>
  </property>
</Properties>
</file>